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4" r:id="rId4"/>
    <p:sldId id="293" r:id="rId5"/>
    <p:sldId id="292" r:id="rId6"/>
    <p:sldId id="291" r:id="rId7"/>
    <p:sldId id="290" r:id="rId8"/>
    <p:sldId id="289" r:id="rId9"/>
    <p:sldId id="288" r:id="rId10"/>
    <p:sldId id="339" r:id="rId11"/>
    <p:sldId id="342" r:id="rId12"/>
    <p:sldId id="341" r:id="rId13"/>
    <p:sldId id="340" r:id="rId14"/>
    <p:sldId id="287" r:id="rId15"/>
    <p:sldId id="286" r:id="rId16"/>
    <p:sldId id="285" r:id="rId17"/>
    <p:sldId id="296" r:id="rId18"/>
    <p:sldId id="297" r:id="rId19"/>
    <p:sldId id="284" r:id="rId20"/>
    <p:sldId id="283" r:id="rId21"/>
    <p:sldId id="282" r:id="rId22"/>
    <p:sldId id="281" r:id="rId23"/>
    <p:sldId id="280" r:id="rId24"/>
    <p:sldId id="358" r:id="rId25"/>
    <p:sldId id="279" r:id="rId26"/>
    <p:sldId id="278" r:id="rId27"/>
    <p:sldId id="277" r:id="rId28"/>
    <p:sldId id="276" r:id="rId29"/>
    <p:sldId id="275" r:id="rId30"/>
    <p:sldId id="274" r:id="rId31"/>
    <p:sldId id="273" r:id="rId32"/>
    <p:sldId id="272" r:id="rId33"/>
    <p:sldId id="271" r:id="rId34"/>
    <p:sldId id="270" r:id="rId35"/>
    <p:sldId id="269" r:id="rId36"/>
    <p:sldId id="268" r:id="rId37"/>
    <p:sldId id="267" r:id="rId38"/>
    <p:sldId id="266" r:id="rId39"/>
    <p:sldId id="264" r:id="rId40"/>
    <p:sldId id="263" r:id="rId41"/>
    <p:sldId id="262" r:id="rId42"/>
    <p:sldId id="261" r:id="rId43"/>
    <p:sldId id="260" r:id="rId44"/>
    <p:sldId id="259" r:id="rId45"/>
    <p:sldId id="258" r:id="rId46"/>
    <p:sldId id="257" r:id="rId47"/>
    <p:sldId id="298" r:id="rId48"/>
    <p:sldId id="311" r:id="rId49"/>
    <p:sldId id="310" r:id="rId50"/>
    <p:sldId id="309" r:id="rId51"/>
    <p:sldId id="308" r:id="rId52"/>
    <p:sldId id="307" r:id="rId53"/>
    <p:sldId id="306" r:id="rId54"/>
    <p:sldId id="305" r:id="rId55"/>
    <p:sldId id="304" r:id="rId56"/>
    <p:sldId id="303" r:id="rId57"/>
    <p:sldId id="302" r:id="rId58"/>
    <p:sldId id="301" r:id="rId59"/>
    <p:sldId id="300" r:id="rId60"/>
    <p:sldId id="299" r:id="rId61"/>
    <p:sldId id="312" r:id="rId62"/>
    <p:sldId id="313" r:id="rId63"/>
    <p:sldId id="323" r:id="rId64"/>
    <p:sldId id="322" r:id="rId65"/>
    <p:sldId id="321" r:id="rId66"/>
    <p:sldId id="320" r:id="rId67"/>
    <p:sldId id="319" r:id="rId68"/>
    <p:sldId id="318" r:id="rId69"/>
    <p:sldId id="317" r:id="rId70"/>
    <p:sldId id="316" r:id="rId71"/>
    <p:sldId id="359" r:id="rId72"/>
    <p:sldId id="315" r:id="rId73"/>
    <p:sldId id="314" r:id="rId74"/>
    <p:sldId id="324" r:id="rId75"/>
    <p:sldId id="338" r:id="rId76"/>
    <p:sldId id="337" r:id="rId77"/>
    <p:sldId id="336" r:id="rId78"/>
    <p:sldId id="360" r:id="rId79"/>
    <p:sldId id="335" r:id="rId80"/>
    <p:sldId id="334" r:id="rId81"/>
    <p:sldId id="333" r:id="rId82"/>
    <p:sldId id="332" r:id="rId83"/>
    <p:sldId id="331" r:id="rId84"/>
    <p:sldId id="330" r:id="rId85"/>
    <p:sldId id="329" r:id="rId86"/>
    <p:sldId id="328" r:id="rId87"/>
    <p:sldId id="327" r:id="rId88"/>
    <p:sldId id="326" r:id="rId89"/>
    <p:sldId id="325"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494699-B6C9-48E4-9ADE-CE7F6041D5E4}"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157505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94699-B6C9-48E4-9ADE-CE7F6041D5E4}"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344323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94699-B6C9-48E4-9ADE-CE7F6041D5E4}"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13843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94699-B6C9-48E4-9ADE-CE7F6041D5E4}"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83055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494699-B6C9-48E4-9ADE-CE7F6041D5E4}"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289740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494699-B6C9-48E4-9ADE-CE7F6041D5E4}"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341796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494699-B6C9-48E4-9ADE-CE7F6041D5E4}" type="datetimeFigureOut">
              <a:rPr lang="en-US" smtClean="0"/>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272524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94699-B6C9-48E4-9ADE-CE7F6041D5E4}" type="datetimeFigureOut">
              <a:rPr lang="en-US" smtClean="0"/>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64894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94699-B6C9-48E4-9ADE-CE7F6041D5E4}" type="datetimeFigureOut">
              <a:rPr lang="en-US" smtClean="0"/>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32849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494699-B6C9-48E4-9ADE-CE7F6041D5E4}"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255472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494699-B6C9-48E4-9ADE-CE7F6041D5E4}"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4AF3C-D580-4337-ABA6-F8B17F1968A8}" type="slidenum">
              <a:rPr lang="en-US" smtClean="0"/>
              <a:t>‹#›</a:t>
            </a:fld>
            <a:endParaRPr lang="en-US"/>
          </a:p>
        </p:txBody>
      </p:sp>
    </p:spTree>
    <p:extLst>
      <p:ext uri="{BB962C8B-B14F-4D97-AF65-F5344CB8AC3E}">
        <p14:creationId xmlns:p14="http://schemas.microsoft.com/office/powerpoint/2010/main" val="151491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94699-B6C9-48E4-9ADE-CE7F6041D5E4}" type="datetimeFigureOut">
              <a:rPr lang="en-US" smtClean="0"/>
              <a:t>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4AF3C-D580-4337-ABA6-F8B17F1968A8}" type="slidenum">
              <a:rPr lang="en-US" smtClean="0"/>
              <a:t>‹#›</a:t>
            </a:fld>
            <a:endParaRPr lang="en-US"/>
          </a:p>
        </p:txBody>
      </p:sp>
    </p:spTree>
    <p:extLst>
      <p:ext uri="{BB962C8B-B14F-4D97-AF65-F5344CB8AC3E}">
        <p14:creationId xmlns:p14="http://schemas.microsoft.com/office/powerpoint/2010/main" val="63591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pH </a:t>
            </a:r>
          </a:p>
          <a:p>
            <a:pPr algn="just"/>
            <a:r>
              <a:rPr lang="en-US" sz="3200" dirty="0" smtClean="0">
                <a:latin typeface="Times New Roman" panose="02020603050405020304" pitchFamily="18" charset="0"/>
                <a:cs typeface="Times New Roman" panose="02020603050405020304" pitchFamily="18" charset="0"/>
              </a:rPr>
              <a:t>The numerical values of hydronium ion concentration may vary enormously; for a normal solution of a strong acid the value is nearly 1, whereas for a normal solution of a strong base it is approximately 1 × 10</a:t>
            </a:r>
            <a:r>
              <a:rPr lang="en-US" sz="3200" baseline="30000" dirty="0" smtClean="0">
                <a:latin typeface="Times New Roman" panose="02020603050405020304" pitchFamily="18" charset="0"/>
                <a:cs typeface="Times New Roman" panose="02020603050405020304" pitchFamily="18" charset="0"/>
              </a:rPr>
              <a:t>-14</a:t>
            </a:r>
            <a:r>
              <a:rPr lang="en-US" sz="3200" dirty="0" smtClean="0">
                <a:latin typeface="Times New Roman" panose="02020603050405020304" pitchFamily="18" charset="0"/>
                <a:cs typeface="Times New Roman" panose="02020603050405020304" pitchFamily="18" charset="0"/>
              </a:rPr>
              <a:t>; there is a variation of 100,000,000,000,000 between these two limits. Because of the inconvenience of dealing with such large numbers, in 1909 Sørenson proposed that hydronium ion concentration be  expressed in terms of the logarithm (log) of its reciprocal. To this value he assigned the symbol pH.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87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normAutofit/>
          </a:bodyPr>
          <a:lstStyle/>
          <a:p>
            <a:pPr marL="0" indent="0" algn="just">
              <a:buNone/>
            </a:pPr>
            <a:r>
              <a:rPr lang="en-US" sz="3600" b="1" dirty="0" smtClean="0">
                <a:latin typeface="Times New Roman" panose="02020603050405020304" pitchFamily="18" charset="0"/>
                <a:cs typeface="Times New Roman" panose="02020603050405020304" pitchFamily="18" charset="0"/>
              </a:rPr>
              <a:t>Significance of pH</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3034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At pH 8.0</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%age ionization=</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100</m:t>
                        </m:r>
                      </m:num>
                      <m:den>
                        <m:r>
                          <a:rPr lang="en-US" sz="3600" i="1">
                            <a:latin typeface="Cambria Math" panose="02040503050406030204" pitchFamily="18" charset="0"/>
                            <a:cs typeface="Times New Roman" panose="02020603050405020304" pitchFamily="18" charset="0"/>
                          </a:rPr>
                          <m:t>1+</m:t>
                        </m:r>
                        <m:r>
                          <a:rPr lang="en-US" sz="3600" i="1">
                            <a:latin typeface="Cambria Math" panose="02040503050406030204" pitchFamily="18" charset="0"/>
                            <a:cs typeface="Times New Roman" panose="02020603050405020304" pitchFamily="18" charset="0"/>
                          </a:rPr>
                          <m:t>𝑎𝑛𝑡𝑖𝑙𝑜𝑔</m:t>
                        </m:r>
                        <m:r>
                          <a:rPr lang="en-US" sz="3600" i="1">
                            <a:latin typeface="Cambria Math" panose="02040503050406030204" pitchFamily="18" charset="0"/>
                            <a:cs typeface="Times New Roman" panose="02020603050405020304" pitchFamily="18" charset="0"/>
                          </a:rPr>
                          <m:t> (</m:t>
                        </m:r>
                        <m:r>
                          <m:rPr>
                            <m:nor/>
                          </m:rPr>
                          <a:rPr lang="en-US" sz="3600" b="0" i="0" smtClean="0">
                            <a:latin typeface="Times New Roman" panose="02020603050405020304" pitchFamily="18" charset="0"/>
                            <a:cs typeface="Times New Roman" panose="02020603050405020304" pitchFamily="18" charset="0"/>
                          </a:rPr>
                          <m:t>8.0</m:t>
                        </m:r>
                        <m:r>
                          <m:rPr>
                            <m:nor/>
                          </m:rPr>
                          <a:rPr lang="en-US" sz="3600">
                            <a:latin typeface="Times New Roman" panose="02020603050405020304" pitchFamily="18" charset="0"/>
                            <a:cs typeface="Times New Roman" panose="02020603050405020304" pitchFamily="18" charset="0"/>
                          </a:rPr>
                          <m:t>−14+5.6)</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%age </a:t>
                </a:r>
                <a:r>
                  <a:rPr lang="en-US" sz="3600" dirty="0" smtClean="0">
                    <a:latin typeface="Times New Roman" panose="02020603050405020304" pitchFamily="18" charset="0"/>
                    <a:cs typeface="Times New Roman" panose="02020603050405020304" pitchFamily="18" charset="0"/>
                  </a:rPr>
                  <a:t>ionization=100/1.398</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%age </a:t>
                </a:r>
                <a:r>
                  <a:rPr lang="en-US" sz="3600" dirty="0" smtClean="0">
                    <a:latin typeface="Times New Roman" panose="02020603050405020304" pitchFamily="18" charset="0"/>
                    <a:cs typeface="Times New Roman" panose="02020603050405020304" pitchFamily="18" charset="0"/>
                  </a:rPr>
                  <a:t>ionization=71.53%</a:t>
                </a:r>
              </a:p>
              <a:p>
                <a:pPr marL="0" indent="0">
                  <a:buNone/>
                </a:pPr>
                <a:r>
                  <a:rPr lang="en-US" sz="3600" dirty="0" smtClean="0">
                    <a:latin typeface="Times New Roman" panose="02020603050405020304" pitchFamily="18" charset="0"/>
                    <a:cs typeface="Times New Roman" panose="02020603050405020304" pitchFamily="18" charset="0"/>
                  </a:rPr>
                  <a:t>%age existing as cocaine base=28.47%</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a:stretch>
              </a:blipFill>
            </p:spPr>
            <p:txBody>
              <a:bodyPr/>
              <a:lstStyle/>
              <a:p>
                <a:r>
                  <a:rPr lang="en-US">
                    <a:noFill/>
                  </a:rPr>
                  <a:t> </a:t>
                </a:r>
              </a:p>
            </p:txBody>
          </p:sp>
        </mc:Fallback>
      </mc:AlternateContent>
    </p:spTree>
    <p:extLst>
      <p:ext uri="{BB962C8B-B14F-4D97-AF65-F5344CB8AC3E}">
        <p14:creationId xmlns:p14="http://schemas.microsoft.com/office/powerpoint/2010/main" val="1344312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b="1" dirty="0" smtClean="0">
                <a:latin typeface="Times New Roman" panose="02020603050405020304" pitchFamily="18" charset="0"/>
                <a:cs typeface="Times New Roman" panose="02020603050405020304" pitchFamily="18" charset="0"/>
              </a:rPr>
              <a:t>Relationship between pH, pKa, and solubility of weak acids and bases</a:t>
            </a:r>
          </a:p>
          <a:p>
            <a:pPr marL="0" indent="0" algn="just">
              <a:buNone/>
            </a:pPr>
            <a:endParaRPr lang="en-US" sz="3600" b="1" dirty="0">
              <a:latin typeface="Times New Roman" panose="02020603050405020304" pitchFamily="18" charset="0"/>
              <a:cs typeface="Times New Roman" panose="02020603050405020304" pitchFamily="18" charset="0"/>
            </a:endParaRPr>
          </a:p>
          <a:p>
            <a:pPr marL="0" indent="0" algn="just">
              <a:buNone/>
            </a:pPr>
            <a:endParaRPr lang="en-US" sz="3600" b="1" dirty="0" smtClean="0">
              <a:latin typeface="Times New Roman" panose="02020603050405020304" pitchFamily="18" charset="0"/>
              <a:cs typeface="Times New Roman" panose="02020603050405020304" pitchFamily="18" charset="0"/>
            </a:endParaRPr>
          </a:p>
          <a:p>
            <a:pPr marL="0" indent="0" algn="just">
              <a:buNone/>
            </a:pPr>
            <a:endParaRPr lang="en-US" sz="3600" b="1" dirty="0" smtClean="0">
              <a:latin typeface="Times New Roman" panose="02020603050405020304" pitchFamily="18" charset="0"/>
              <a:cs typeface="Times New Roman" panose="02020603050405020304" pitchFamily="18" charset="0"/>
            </a:endParaRPr>
          </a:p>
          <a:p>
            <a:pPr marL="0" indent="0" algn="just">
              <a:buNone/>
            </a:pPr>
            <a:endParaRPr lang="en-US"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8200" y="2039999"/>
            <a:ext cx="8423366" cy="4347738"/>
          </a:xfrm>
          <a:prstGeom prst="rect">
            <a:avLst/>
          </a:prstGeom>
        </p:spPr>
      </p:pic>
    </p:spTree>
    <p:extLst>
      <p:ext uri="{BB962C8B-B14F-4D97-AF65-F5344CB8AC3E}">
        <p14:creationId xmlns:p14="http://schemas.microsoft.com/office/powerpoint/2010/main" val="37195723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When the pH of an aqueous solution of the weakly acidic drug approaches to within 2 pH units of the pKa there is a very pronounced change in the ionisation of that </a:t>
            </a:r>
            <a:r>
              <a:rPr lang="en-US" sz="3600" dirty="0" smtClean="0">
                <a:latin typeface="Times New Roman" panose="02020603050405020304" pitchFamily="18" charset="0"/>
                <a:cs typeface="Times New Roman" panose="02020603050405020304" pitchFamily="18" charset="0"/>
              </a:rPr>
              <a:t>drug.</a:t>
            </a:r>
          </a:p>
          <a:p>
            <a:pPr marL="0" indent="0" algn="just">
              <a:buNone/>
            </a:pPr>
            <a:r>
              <a:rPr lang="en-US" sz="3600" dirty="0">
                <a:latin typeface="Times New Roman" panose="02020603050405020304" pitchFamily="18" charset="0"/>
                <a:cs typeface="Times New Roman" panose="02020603050405020304" pitchFamily="18" charset="0"/>
              </a:rPr>
              <a:t>Weakly acidic drugs are virtually completely unionised at </a:t>
            </a: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up to 2 units below their pKa and virtually completely ionised at </a:t>
            </a: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greater than 2 units above their pKa. They are exactly 50% ionised at </a:t>
            </a:r>
            <a:r>
              <a:rPr lang="en-US" sz="3600" dirty="0">
                <a:latin typeface="Times New Roman" panose="02020603050405020304" pitchFamily="18" charset="0"/>
                <a:cs typeface="Times New Roman" panose="02020603050405020304" pitchFamily="18" charset="0"/>
              </a:rPr>
              <a:t>pH equal </a:t>
            </a:r>
            <a:r>
              <a:rPr lang="en-US" sz="3600" dirty="0" smtClean="0">
                <a:latin typeface="Times New Roman" panose="02020603050405020304" pitchFamily="18" charset="0"/>
                <a:cs typeface="Times New Roman" panose="02020603050405020304" pitchFamily="18" charset="0"/>
              </a:rPr>
              <a:t>to their </a:t>
            </a:r>
            <a:r>
              <a:rPr lang="en-US" sz="3600" dirty="0">
                <a:latin typeface="Times New Roman" panose="02020603050405020304" pitchFamily="18" charset="0"/>
                <a:cs typeface="Times New Roman" panose="02020603050405020304" pitchFamily="18" charset="0"/>
              </a:rPr>
              <a:t>pKa values</a:t>
            </a:r>
          </a:p>
        </p:txBody>
      </p:sp>
    </p:spTree>
    <p:extLst>
      <p:ext uri="{BB962C8B-B14F-4D97-AF65-F5344CB8AC3E}">
        <p14:creationId xmlns:p14="http://schemas.microsoft.com/office/powerpoint/2010/main" val="4784758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Weakly basic drugs are virtually completely ionised at </a:t>
            </a: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up to 2 units below their pKa and virtually completely unionised at </a:t>
            </a: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greater than 2 units above their pKa. They are exactly 50% ionised at </a:t>
            </a: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equal to their pKa </a:t>
            </a:r>
            <a:r>
              <a:rPr lang="en-US" sz="3600" dirty="0" smtClean="0">
                <a:latin typeface="Times New Roman" panose="02020603050405020304" pitchFamily="18" charset="0"/>
                <a:cs typeface="Times New Roman" panose="02020603050405020304" pitchFamily="18" charset="0"/>
              </a:rPr>
              <a:t>values.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6514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fontScale="92500" lnSpcReduction="10000"/>
          </a:bodyPr>
          <a:lstStyle/>
          <a:p>
            <a:pPr marL="0" indent="0" algn="just">
              <a:buNone/>
            </a:pPr>
            <a:r>
              <a:rPr lang="en-US" sz="3600" b="1" dirty="0">
                <a:latin typeface="Times New Roman" panose="02020603050405020304" pitchFamily="18" charset="0"/>
                <a:cs typeface="Times New Roman" panose="02020603050405020304" pitchFamily="18" charset="0"/>
              </a:rPr>
              <a:t>For weak acids: </a:t>
            </a:r>
            <a:endParaRPr lang="en-US" sz="3600" b="1"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pKa compound is approximately 50% ionised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pKa </a:t>
            </a:r>
            <a:r>
              <a:rPr lang="en-US" sz="3600" dirty="0" smtClean="0">
                <a:latin typeface="Times New Roman" panose="02020603050405020304" pitchFamily="18" charset="0"/>
                <a:cs typeface="Times New Roman" panose="02020603050405020304" pitchFamily="18" charset="0"/>
              </a:rPr>
              <a:t>–1 </a:t>
            </a:r>
            <a:r>
              <a:rPr lang="en-US" sz="3600" dirty="0">
                <a:latin typeface="Times New Roman" panose="02020603050405020304" pitchFamily="18" charset="0"/>
                <a:cs typeface="Times New Roman" panose="02020603050405020304" pitchFamily="18" charset="0"/>
              </a:rPr>
              <a:t>compound is approximately 90% ionised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pKa </a:t>
            </a:r>
            <a:r>
              <a:rPr lang="en-US" sz="3600" dirty="0" smtClean="0">
                <a:latin typeface="Times New Roman" panose="02020603050405020304" pitchFamily="18" charset="0"/>
                <a:cs typeface="Times New Roman" panose="02020603050405020304" pitchFamily="18" charset="0"/>
              </a:rPr>
              <a:t>–2 </a:t>
            </a:r>
            <a:r>
              <a:rPr lang="en-US" sz="3600" dirty="0">
                <a:latin typeface="Times New Roman" panose="02020603050405020304" pitchFamily="18" charset="0"/>
                <a:cs typeface="Times New Roman" panose="02020603050405020304" pitchFamily="18" charset="0"/>
              </a:rPr>
              <a:t>compound is approximately 99% ionised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 pKa –3 </a:t>
            </a:r>
            <a:r>
              <a:rPr lang="en-US" sz="3600" dirty="0">
                <a:latin typeface="Times New Roman" panose="02020603050405020304" pitchFamily="18" charset="0"/>
                <a:cs typeface="Times New Roman" panose="02020603050405020304" pitchFamily="18" charset="0"/>
              </a:rPr>
              <a:t>compound is approximately </a:t>
            </a:r>
            <a:r>
              <a:rPr lang="en-US" sz="3600" dirty="0" smtClean="0">
                <a:latin typeface="Times New Roman" panose="02020603050405020304" pitchFamily="18" charset="0"/>
                <a:cs typeface="Times New Roman" panose="02020603050405020304" pitchFamily="18" charset="0"/>
              </a:rPr>
              <a:t>99.9% ionised </a:t>
            </a:r>
          </a:p>
          <a:p>
            <a:pPr marL="0" indent="0" algn="just">
              <a:buNone/>
            </a:pPr>
            <a:r>
              <a:rPr lang="en-US" sz="3600" b="1" dirty="0" smtClean="0">
                <a:latin typeface="Times New Roman" panose="02020603050405020304" pitchFamily="18" charset="0"/>
                <a:cs typeface="Times New Roman" panose="02020603050405020304" pitchFamily="18" charset="0"/>
              </a:rPr>
              <a:t>For </a:t>
            </a:r>
            <a:r>
              <a:rPr lang="en-US" sz="3600" b="1" dirty="0">
                <a:latin typeface="Times New Roman" panose="02020603050405020304" pitchFamily="18" charset="0"/>
                <a:cs typeface="Times New Roman" panose="02020603050405020304" pitchFamily="18" charset="0"/>
              </a:rPr>
              <a:t>weak bases: </a:t>
            </a:r>
            <a:endParaRPr lang="en-US" sz="3600" b="1"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pKa compound is approximately 50% ionised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pKa + 1 compound is approximately 90% ionised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pKa + 2 compound is approximately 99% ionised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pKa + 3 compound is approximately 99.9% ionised </a:t>
            </a:r>
          </a:p>
        </p:txBody>
      </p:sp>
    </p:spTree>
    <p:extLst>
      <p:ext uri="{BB962C8B-B14F-4D97-AF65-F5344CB8AC3E}">
        <p14:creationId xmlns:p14="http://schemas.microsoft.com/office/powerpoint/2010/main" val="32659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normAutofit/>
          </a:bodyPr>
          <a:lstStyle/>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65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normAutofit/>
          </a:bodyPr>
          <a:lstStyle/>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31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normAutofit/>
          </a:bodyPr>
          <a:lstStyle/>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82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Buffers</a:t>
            </a:r>
          </a:p>
          <a:p>
            <a:pPr algn="just"/>
            <a:r>
              <a:rPr lang="en-US" sz="3200" dirty="0" smtClean="0">
                <a:latin typeface="Times New Roman" panose="02020603050405020304" pitchFamily="18" charset="0"/>
                <a:cs typeface="Times New Roman" panose="02020603050405020304" pitchFamily="18" charset="0"/>
              </a:rPr>
              <a:t>Buffers are compounds or mixtures of compounds that, by their presence in solution, resist changes in pH upon the addition of small quantities of acid or alkali. The resistance to a change in pH is known as buffer action.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01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A mixture of a weak acid HA and its ionised salt (for example, NaA) acts as a buffer because the A</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ions from the salt combine with the added H</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ions, removing them from solution as undissociated weak acid: </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Added OH</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ions are removed by combination with the weak acid to form undissociated water molecules: </a:t>
            </a: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4000" y="3370173"/>
            <a:ext cx="3583577" cy="352741"/>
          </a:xfrm>
          <a:prstGeom prst="rect">
            <a:avLst/>
          </a:prstGeom>
        </p:spPr>
      </p:pic>
      <p:pic>
        <p:nvPicPr>
          <p:cNvPr id="4" name="Picture 3"/>
          <p:cNvPicPr>
            <a:picLocks noChangeAspect="1"/>
          </p:cNvPicPr>
          <p:nvPr/>
        </p:nvPicPr>
        <p:blipFill>
          <a:blip r:embed="rId3"/>
          <a:stretch>
            <a:fillRect/>
          </a:stretch>
        </p:blipFill>
        <p:spPr>
          <a:xfrm>
            <a:off x="1685640" y="5484347"/>
            <a:ext cx="3225994" cy="380875"/>
          </a:xfrm>
          <a:prstGeom prst="rect">
            <a:avLst/>
          </a:prstGeom>
        </p:spPr>
      </p:pic>
    </p:spTree>
    <p:extLst>
      <p:ext uri="{BB962C8B-B14F-4D97-AF65-F5344CB8AC3E}">
        <p14:creationId xmlns:p14="http://schemas.microsoft.com/office/powerpoint/2010/main" val="1134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A mixture of a weak base and its salt acts as a buffer because added H</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ions are removed by the base B to form the salt and OH</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ions are removed by the salt to form undissociated water: </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4000" y="2842098"/>
            <a:ext cx="3570514" cy="724061"/>
          </a:xfrm>
          <a:prstGeom prst="rect">
            <a:avLst/>
          </a:prstGeom>
        </p:spPr>
      </p:pic>
    </p:spTree>
    <p:extLst>
      <p:ext uri="{BB962C8B-B14F-4D97-AF65-F5344CB8AC3E}">
        <p14:creationId xmlns:p14="http://schemas.microsoft.com/office/powerpoint/2010/main" val="334240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mechanism of action of the acetic acid–sodium acetate buffer pair is that the acid, which exists largely in molecular (nonionized) form, combines with hydroxyl ion that may be added to form acetate ion and water; thus,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acetate ion, which is a base, combines with the hydrogen (or more exactly hydronium) ion that may be added to form essentially nonionized acetic acid and water, represented as </a:t>
            </a: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74596" y="2667294"/>
            <a:ext cx="3532090" cy="428603"/>
          </a:xfrm>
          <a:prstGeom prst="rect">
            <a:avLst/>
          </a:prstGeom>
        </p:spPr>
      </p:pic>
      <p:pic>
        <p:nvPicPr>
          <p:cNvPr id="5" name="Picture 4"/>
          <p:cNvPicPr>
            <a:picLocks noChangeAspect="1"/>
          </p:cNvPicPr>
          <p:nvPr/>
        </p:nvPicPr>
        <p:blipFill>
          <a:blip r:embed="rId3"/>
          <a:stretch>
            <a:fillRect/>
          </a:stretch>
        </p:blipFill>
        <p:spPr>
          <a:xfrm>
            <a:off x="974596" y="5171302"/>
            <a:ext cx="3714970" cy="497978"/>
          </a:xfrm>
          <a:prstGeom prst="rect">
            <a:avLst/>
          </a:prstGeom>
        </p:spPr>
      </p:pic>
    </p:spTree>
    <p:extLst>
      <p:ext uri="{BB962C8B-B14F-4D97-AF65-F5344CB8AC3E}">
        <p14:creationId xmlns:p14="http://schemas.microsoft.com/office/powerpoint/2010/main" val="31585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9897"/>
            <a:ext cx="10515600" cy="5367066"/>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change of pH is slight as long as the amount of hydronium or hydroxyl ion added does not exceed the capacity of the buffer system to neutralize it.</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69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The buffer equation, common ion effect and the buffer equation for a weak acid and its salt </a:t>
            </a:r>
          </a:p>
          <a:p>
            <a:pPr algn="just"/>
            <a:r>
              <a:rPr lang="en-US" sz="3200" dirty="0" smtClean="0">
                <a:latin typeface="Times New Roman" panose="02020603050405020304" pitchFamily="18" charset="0"/>
                <a:cs typeface="Times New Roman" panose="02020603050405020304" pitchFamily="18" charset="0"/>
              </a:rPr>
              <a:t>The pH of a buffer solution and the change in pH upon the addition of an acid or base can be calculated by use of the buffer equation. This expression is developed by considering the effect of a salt on the ionization of a weak acid when the salt and the acid have an ion in common.</a:t>
            </a:r>
          </a:p>
          <a:p>
            <a:pPr algn="just"/>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721904" y="4676502"/>
            <a:ext cx="3633867" cy="391888"/>
          </a:xfrm>
          <a:prstGeom prst="rect">
            <a:avLst/>
          </a:prstGeom>
        </p:spPr>
      </p:pic>
      <p:pic>
        <p:nvPicPr>
          <p:cNvPr id="4" name="Picture 3"/>
          <p:cNvPicPr>
            <a:picLocks noChangeAspect="1"/>
          </p:cNvPicPr>
          <p:nvPr/>
        </p:nvPicPr>
        <p:blipFill>
          <a:blip r:embed="rId3"/>
          <a:stretch>
            <a:fillRect/>
          </a:stretch>
        </p:blipFill>
        <p:spPr>
          <a:xfrm>
            <a:off x="1615439" y="5473758"/>
            <a:ext cx="3008812" cy="848665"/>
          </a:xfrm>
          <a:prstGeom prst="rect">
            <a:avLst/>
          </a:prstGeom>
        </p:spPr>
      </p:pic>
    </p:spTree>
    <p:extLst>
      <p:ext uri="{BB962C8B-B14F-4D97-AF65-F5344CB8AC3E}">
        <p14:creationId xmlns:p14="http://schemas.microsoft.com/office/powerpoint/2010/main" val="302956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Mathematically this is written as</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This equation can also be displayed as</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a:t>
            </a: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as the logarithm of 1 is zero. </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49178" y="1384663"/>
            <a:ext cx="2792193" cy="809897"/>
          </a:xfrm>
          <a:prstGeom prst="rect">
            <a:avLst/>
          </a:prstGeom>
        </p:spPr>
      </p:pic>
      <p:pic>
        <p:nvPicPr>
          <p:cNvPr id="5" name="Picture 4"/>
          <p:cNvPicPr>
            <a:picLocks noChangeAspect="1"/>
          </p:cNvPicPr>
          <p:nvPr/>
        </p:nvPicPr>
        <p:blipFill>
          <a:blip r:embed="rId3"/>
          <a:stretch>
            <a:fillRect/>
          </a:stretch>
        </p:blipFill>
        <p:spPr>
          <a:xfrm>
            <a:off x="1649177" y="3317965"/>
            <a:ext cx="2792193" cy="809898"/>
          </a:xfrm>
          <a:prstGeom prst="rect">
            <a:avLst/>
          </a:prstGeom>
        </p:spPr>
      </p:pic>
    </p:spTree>
    <p:extLst>
      <p:ext uri="{BB962C8B-B14F-4D97-AF65-F5344CB8AC3E}">
        <p14:creationId xmlns:p14="http://schemas.microsoft.com/office/powerpoint/2010/main" val="2842164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When sodium </a:t>
            </a:r>
            <a:r>
              <a:rPr lang="en-US" sz="3200" dirty="0">
                <a:latin typeface="Times New Roman" panose="02020603050405020304" pitchFamily="18" charset="0"/>
                <a:cs typeface="Times New Roman" panose="02020603050405020304" pitchFamily="18" charset="0"/>
              </a:rPr>
              <a:t>acetate is added to acetic acid, the dissociation constant for the weak acid, is momentarily disturbed because the acetate ion supplied by the salt increases the </a:t>
            </a:r>
            <a:r>
              <a:rPr lang="en-US" sz="3200" dirty="0" smtClean="0">
                <a:latin typeface="Times New Roman" panose="02020603050405020304" pitchFamily="18" charset="0"/>
                <a:cs typeface="Times New Roman" panose="02020603050405020304" pitchFamily="18" charset="0"/>
              </a:rPr>
              <a:t>[Ac</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term in the numerator. To reestablish the constant Ka</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hydrogen ion term in the numerator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0</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instantaneously decreased, with a corresponding increase in [HAc]. Therefore, the constant Ka remains unaltered, and the equilibrium is shifted in the direction of the reactants. </a:t>
            </a:r>
          </a:p>
        </p:txBody>
      </p:sp>
    </p:spTree>
    <p:extLst>
      <p:ext uri="{BB962C8B-B14F-4D97-AF65-F5344CB8AC3E}">
        <p14:creationId xmlns:p14="http://schemas.microsoft.com/office/powerpoint/2010/main" val="181091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Consequently, the ionization of acetic acid, </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is </a:t>
            </a:r>
            <a:r>
              <a:rPr lang="en-US" sz="3200" dirty="0">
                <a:latin typeface="Times New Roman" panose="02020603050405020304" pitchFamily="18" charset="0"/>
                <a:cs typeface="Times New Roman" panose="02020603050405020304" pitchFamily="18" charset="0"/>
              </a:rPr>
              <a:t>repressed upon the addition of the common ion, Ac</a:t>
            </a:r>
            <a:r>
              <a:rPr lang="en-US" sz="3200" baseline="300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This is an example of the common ion effect</a:t>
            </a:r>
            <a:r>
              <a:rPr lang="en-US" sz="3200" dirty="0" smtClean="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The pH of the final solution is obtained by rearranging the equilibrium expression for acetic acid:  </a:t>
            </a:r>
          </a:p>
        </p:txBody>
      </p:sp>
      <p:pic>
        <p:nvPicPr>
          <p:cNvPr id="4" name="Picture 3"/>
          <p:cNvPicPr>
            <a:picLocks noChangeAspect="1"/>
          </p:cNvPicPr>
          <p:nvPr/>
        </p:nvPicPr>
        <p:blipFill>
          <a:blip r:embed="rId2"/>
          <a:stretch>
            <a:fillRect/>
          </a:stretch>
        </p:blipFill>
        <p:spPr>
          <a:xfrm>
            <a:off x="1615440" y="1345473"/>
            <a:ext cx="3633867" cy="391888"/>
          </a:xfrm>
          <a:prstGeom prst="rect">
            <a:avLst/>
          </a:prstGeom>
        </p:spPr>
      </p:pic>
      <p:pic>
        <p:nvPicPr>
          <p:cNvPr id="6" name="Picture 5"/>
          <p:cNvPicPr>
            <a:picLocks noChangeAspect="1"/>
          </p:cNvPicPr>
          <p:nvPr/>
        </p:nvPicPr>
        <p:blipFill>
          <a:blip r:embed="rId3"/>
          <a:stretch>
            <a:fillRect/>
          </a:stretch>
        </p:blipFill>
        <p:spPr>
          <a:xfrm>
            <a:off x="1615440" y="4130289"/>
            <a:ext cx="2538549" cy="951161"/>
          </a:xfrm>
          <a:prstGeom prst="rect">
            <a:avLst/>
          </a:prstGeom>
        </p:spPr>
      </p:pic>
    </p:spTree>
    <p:extLst>
      <p:ext uri="{BB962C8B-B14F-4D97-AF65-F5344CB8AC3E}">
        <p14:creationId xmlns:p14="http://schemas.microsoft.com/office/powerpoint/2010/main" val="1666652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If the acid is weak and ionizes only slightly, the expression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HAc</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may be considered to represent the total concentration of acid, and it is written simply as [Acid]. In the slightly ionized acidic solution, the acetate concentration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Ac</a:t>
            </a:r>
            <a:r>
              <a:rPr lang="en-US" sz="3200" baseline="300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can be considered as having come entirely from the salt, sodium acetate. Because 1 mole of sodium acetate yields 1 mole of acetate ion, [Ac-] is equal to the total salt concentration and is replaced by the term [Salt]. Hence, </a:t>
            </a:r>
            <a:r>
              <a:rPr lang="en-US" sz="3200" dirty="0" smtClean="0">
                <a:latin typeface="Times New Roman" panose="02020603050405020304" pitchFamily="18" charset="0"/>
                <a:cs typeface="Times New Roman" panose="02020603050405020304" pitchFamily="18" charset="0"/>
              </a:rPr>
              <a:t>the above equation </a:t>
            </a:r>
            <a:r>
              <a:rPr lang="en-US" sz="3200" dirty="0">
                <a:latin typeface="Times New Roman" panose="02020603050405020304" pitchFamily="18" charset="0"/>
                <a:cs typeface="Times New Roman" panose="02020603050405020304" pitchFamily="18" charset="0"/>
              </a:rPr>
              <a:t>is written </a:t>
            </a:r>
            <a:r>
              <a:rPr lang="en-US" sz="3200" dirty="0" smtClean="0">
                <a:latin typeface="Times New Roman" panose="02020603050405020304" pitchFamily="18" charset="0"/>
                <a:cs typeface="Times New Roman" panose="02020603050405020304" pitchFamily="18" charset="0"/>
              </a:rPr>
              <a:t>as</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4000" y="5401912"/>
            <a:ext cx="2891246" cy="920512"/>
          </a:xfrm>
          <a:prstGeom prst="rect">
            <a:avLst/>
          </a:prstGeom>
        </p:spPr>
      </p:pic>
    </p:spTree>
    <p:extLst>
      <p:ext uri="{BB962C8B-B14F-4D97-AF65-F5344CB8AC3E}">
        <p14:creationId xmlns:p14="http://schemas.microsoft.com/office/powerpoint/2010/main" val="222958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lnSpcReduction="10000"/>
          </a:bodyPr>
          <a:lstStyle/>
          <a:p>
            <a:pPr algn="just"/>
            <a:r>
              <a:rPr lang="en-US" sz="3200" dirty="0" smtClean="0">
                <a:latin typeface="Times New Roman" panose="02020603050405020304" pitchFamily="18" charset="0"/>
                <a:cs typeface="Times New Roman" panose="02020603050405020304" pitchFamily="18" charset="0"/>
              </a:rPr>
              <a:t>This equation </a:t>
            </a:r>
            <a:r>
              <a:rPr lang="en-US" sz="3200" dirty="0">
                <a:latin typeface="Times New Roman" panose="02020603050405020304" pitchFamily="18" charset="0"/>
                <a:cs typeface="Times New Roman" panose="02020603050405020304" pitchFamily="18" charset="0"/>
              </a:rPr>
              <a:t>can be expressed in logarithmic form, with the signs reversed, as </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from </a:t>
            </a:r>
            <a:r>
              <a:rPr lang="en-US" sz="3200" dirty="0">
                <a:latin typeface="Times New Roman" panose="02020603050405020304" pitchFamily="18" charset="0"/>
                <a:cs typeface="Times New Roman" panose="02020603050405020304" pitchFamily="18" charset="0"/>
              </a:rPr>
              <a:t>which is obtained an expression, known as the buffer equation or the Henderson–Hasselbalch equation, for a weak acid and its salt: </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buffer equation is important in the preparation of buffered pharmaceutical </a:t>
            </a:r>
            <a:r>
              <a:rPr lang="en-US" sz="3200" dirty="0" smtClean="0">
                <a:latin typeface="Times New Roman" panose="02020603050405020304" pitchFamily="18" charset="0"/>
                <a:cs typeface="Times New Roman" panose="02020603050405020304" pitchFamily="18" charset="0"/>
              </a:rPr>
              <a:t>solutions.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4000" y="1750423"/>
            <a:ext cx="5020491" cy="561703"/>
          </a:xfrm>
          <a:prstGeom prst="rect">
            <a:avLst/>
          </a:prstGeom>
        </p:spPr>
      </p:pic>
      <p:pic>
        <p:nvPicPr>
          <p:cNvPr id="5" name="Picture 4"/>
          <p:cNvPicPr>
            <a:picLocks noChangeAspect="1"/>
          </p:cNvPicPr>
          <p:nvPr/>
        </p:nvPicPr>
        <p:blipFill>
          <a:blip r:embed="rId3"/>
          <a:stretch>
            <a:fillRect/>
          </a:stretch>
        </p:blipFill>
        <p:spPr>
          <a:xfrm>
            <a:off x="1524000" y="4068022"/>
            <a:ext cx="3492137" cy="739110"/>
          </a:xfrm>
          <a:prstGeom prst="rect">
            <a:avLst/>
          </a:prstGeom>
        </p:spPr>
      </p:pic>
    </p:spTree>
    <p:extLst>
      <p:ext uri="{BB962C8B-B14F-4D97-AF65-F5344CB8AC3E}">
        <p14:creationId xmlns:p14="http://schemas.microsoft.com/office/powerpoint/2010/main" val="3882631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10515600" cy="5667512"/>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The Henderson Hasselbalch equation is useful also for calculating the ratio of molar concentrations of a buffer system required to produce a solution of specific </a:t>
            </a:r>
            <a:r>
              <a:rPr lang="en-US" sz="3600" dirty="0" smtClean="0">
                <a:latin typeface="Times New Roman" panose="02020603050405020304" pitchFamily="18" charset="0"/>
                <a:cs typeface="Times New Roman" panose="02020603050405020304" pitchFamily="18" charset="0"/>
              </a:rPr>
              <a:t>pH.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4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fontScale="92500"/>
          </a:bodyPr>
          <a:lstStyle/>
          <a:p>
            <a:pPr algn="just"/>
            <a:r>
              <a:rPr lang="en-US" sz="3200" b="1" dirty="0" smtClean="0">
                <a:latin typeface="Times New Roman" panose="02020603050405020304" pitchFamily="18" charset="0"/>
                <a:cs typeface="Times New Roman" panose="02020603050405020304" pitchFamily="18" charset="0"/>
              </a:rPr>
              <a:t>The buffer equation for a weak base and its salt </a:t>
            </a:r>
          </a:p>
          <a:p>
            <a:pPr algn="just"/>
            <a:r>
              <a:rPr lang="en-US" sz="3200" dirty="0" smtClean="0">
                <a:latin typeface="Times New Roman" panose="02020603050405020304" pitchFamily="18" charset="0"/>
                <a:cs typeface="Times New Roman" panose="02020603050405020304" pitchFamily="18" charset="0"/>
              </a:rPr>
              <a:t>Buffer solutions are not ordinarily prepared from weak bases and their salts because of the volatility and instability of the bases and because of the dependence of their pH on pK</a:t>
            </a:r>
            <a:r>
              <a:rPr lang="en-US" sz="3200" baseline="-25000" dirty="0" smtClean="0">
                <a:latin typeface="Times New Roman" panose="02020603050405020304" pitchFamily="18" charset="0"/>
                <a:cs typeface="Times New Roman" panose="02020603050405020304" pitchFamily="18" charset="0"/>
              </a:rPr>
              <a:t>w</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which is often affected by temperature changes. </a:t>
            </a:r>
          </a:p>
          <a:p>
            <a:pPr algn="just"/>
            <a:r>
              <a:rPr lang="en-US" sz="3200" dirty="0" smtClean="0">
                <a:latin typeface="Times New Roman" panose="02020603050405020304" pitchFamily="18" charset="0"/>
                <a:cs typeface="Times New Roman" panose="02020603050405020304" pitchFamily="18" charset="0"/>
              </a:rPr>
              <a:t>Pharmaceutical solutions—for example, a solution of ephedrine base and ephedrine hydrochloride—however, often contain combinations of weak bases and their salts. </a:t>
            </a:r>
          </a:p>
          <a:p>
            <a:pPr algn="just"/>
            <a:r>
              <a:rPr lang="en-US" sz="3200" dirty="0" smtClean="0">
                <a:latin typeface="Times New Roman" panose="02020603050405020304" pitchFamily="18" charset="0"/>
                <a:cs typeface="Times New Roman" panose="02020603050405020304" pitchFamily="18" charset="0"/>
              </a:rPr>
              <a:t>The buffer equation for solutions of weak bases and the corresponding salts can be derived in a manner analogous to that for the weak acid buffers. Accordingly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726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7806" y="1319349"/>
            <a:ext cx="2364377" cy="914400"/>
          </a:xfrm>
          <a:prstGeom prst="rect">
            <a:avLst/>
          </a:prstGeom>
        </p:spPr>
      </p:pic>
      <p:sp>
        <p:nvSpPr>
          <p:cNvPr id="3" name="Subtitle 2"/>
          <p:cNvSpPr>
            <a:spLocks noGrp="1"/>
          </p:cNvSpPr>
          <p:nvPr>
            <p:ph type="subTitle" idx="1"/>
          </p:nvPr>
        </p:nvSpPr>
        <p:spPr>
          <a:xfrm>
            <a:off x="1524000" y="653143"/>
            <a:ext cx="9144000" cy="5669280"/>
          </a:xfrm>
        </p:spPr>
        <p:txBody>
          <a:bodyPr>
            <a:normAutofit/>
          </a:bodyPr>
          <a:lstStyle/>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As</a:t>
            </a: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[OH</a:t>
            </a:r>
            <a:r>
              <a:rPr lang="en-US" sz="3200" baseline="300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0</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a:t>
            </a:r>
            <a:r>
              <a:rPr lang="en-US" sz="3200" dirty="0" smtClean="0">
                <a:latin typeface="Times New Roman" panose="02020603050405020304" pitchFamily="18" charset="0"/>
                <a:cs typeface="Times New Roman" panose="02020603050405020304" pitchFamily="18" charset="0"/>
              </a:rPr>
              <a:t>K</a:t>
            </a:r>
            <a:r>
              <a:rPr lang="en-US" sz="3200" baseline="-25000" dirty="0" smtClean="0">
                <a:latin typeface="Times New Roman" panose="02020603050405020304" pitchFamily="18" charset="0"/>
                <a:cs typeface="Times New Roman" panose="02020603050405020304" pitchFamily="18" charset="0"/>
              </a:rPr>
              <a:t>w</a:t>
            </a:r>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[OH</a:t>
            </a:r>
            <a:r>
              <a:rPr lang="en-US" sz="3200" baseline="300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K</a:t>
            </a:r>
            <a:r>
              <a:rPr lang="en-US" sz="3200" baseline="-25000" dirty="0">
                <a:latin typeface="Times New Roman" panose="02020603050405020304" pitchFamily="18" charset="0"/>
                <a:cs typeface="Times New Roman" panose="02020603050405020304" pitchFamily="18" charset="0"/>
              </a:rPr>
              <a:t>W</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0</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80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Putting the value </a:t>
            </a:r>
            <a:r>
              <a:rPr lang="en-US" sz="3200" dirty="0">
                <a:latin typeface="Times New Roman" panose="02020603050405020304" pitchFamily="18" charset="0"/>
                <a:cs typeface="Times New Roman" panose="02020603050405020304" pitchFamily="18" charset="0"/>
              </a:rPr>
              <a:t>of [OH</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in the above equation and by rearranging it</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49576" y="1944778"/>
            <a:ext cx="3379624" cy="837612"/>
          </a:xfrm>
          <a:prstGeom prst="rect">
            <a:avLst/>
          </a:prstGeom>
        </p:spPr>
      </p:pic>
    </p:spTree>
    <p:extLst>
      <p:ext uri="{BB962C8B-B14F-4D97-AF65-F5344CB8AC3E}">
        <p14:creationId xmlns:p14="http://schemas.microsoft.com/office/powerpoint/2010/main" val="315969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Activity coefficients and the buffer equation</a:t>
            </a:r>
          </a:p>
          <a:p>
            <a:pPr algn="just"/>
            <a:r>
              <a:rPr lang="en-US" sz="3200" dirty="0">
                <a:latin typeface="Times New Roman" panose="02020603050405020304" pitchFamily="18" charset="0"/>
                <a:cs typeface="Times New Roman" panose="02020603050405020304" pitchFamily="18" charset="0"/>
              </a:rPr>
              <a:t>A more exact treatment of buffers begins with the replacement of concentrations by activities in the equilibrium of a weak acid: </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activity of each species is written as the activity coefficient multiplied by the molar concentration. </a:t>
            </a:r>
          </a:p>
        </p:txBody>
      </p:sp>
      <p:pic>
        <p:nvPicPr>
          <p:cNvPr id="2" name="Picture 1"/>
          <p:cNvPicPr>
            <a:picLocks noChangeAspect="1"/>
          </p:cNvPicPr>
          <p:nvPr/>
        </p:nvPicPr>
        <p:blipFill>
          <a:blip r:embed="rId2"/>
          <a:stretch>
            <a:fillRect/>
          </a:stretch>
        </p:blipFill>
        <p:spPr>
          <a:xfrm>
            <a:off x="1524000" y="3905795"/>
            <a:ext cx="4704424" cy="888274"/>
          </a:xfrm>
          <a:prstGeom prst="rect">
            <a:avLst/>
          </a:prstGeom>
        </p:spPr>
      </p:pic>
      <p:pic>
        <p:nvPicPr>
          <p:cNvPr id="4" name="Picture 3"/>
          <p:cNvPicPr>
            <a:picLocks noChangeAspect="1"/>
          </p:cNvPicPr>
          <p:nvPr/>
        </p:nvPicPr>
        <p:blipFill>
          <a:blip r:embed="rId3"/>
          <a:stretch>
            <a:fillRect/>
          </a:stretch>
        </p:blipFill>
        <p:spPr>
          <a:xfrm>
            <a:off x="1617999" y="2900376"/>
            <a:ext cx="3008812" cy="652722"/>
          </a:xfrm>
          <a:prstGeom prst="rect">
            <a:avLst/>
          </a:prstGeom>
        </p:spPr>
      </p:pic>
    </p:spTree>
    <p:extLst>
      <p:ext uri="{BB962C8B-B14F-4D97-AF65-F5344CB8AC3E}">
        <p14:creationId xmlns:p14="http://schemas.microsoft.com/office/powerpoint/2010/main" val="3606748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The activity </a:t>
            </a:r>
            <a:r>
              <a:rPr lang="en-US" sz="3200" dirty="0" smtClean="0">
                <a:latin typeface="Times New Roman" panose="02020603050405020304" pitchFamily="18" charset="0"/>
                <a:cs typeface="Times New Roman" panose="02020603050405020304" pitchFamily="18" charset="0"/>
              </a:rPr>
              <a:t>coefficient (activity/conc.) </a:t>
            </a:r>
            <a:r>
              <a:rPr lang="en-US" sz="3200" dirty="0">
                <a:latin typeface="Times New Roman" panose="02020603050405020304" pitchFamily="18" charset="0"/>
                <a:cs typeface="Times New Roman" panose="02020603050405020304" pitchFamily="18" charset="0"/>
              </a:rPr>
              <a:t>of the undissociated acid, γHAc, is essentially 1 and may be dropped. </a:t>
            </a:r>
            <a:r>
              <a:rPr lang="en-US" sz="3200" dirty="0" smtClean="0">
                <a:latin typeface="Times New Roman" panose="02020603050405020304" pitchFamily="18" charset="0"/>
                <a:cs typeface="Times New Roman" panose="02020603050405020304" pitchFamily="18" charset="0"/>
              </a:rPr>
              <a:t>Solving </a:t>
            </a:r>
            <a:r>
              <a:rPr lang="en-US" sz="3200" dirty="0">
                <a:latin typeface="Times New Roman" panose="02020603050405020304" pitchFamily="18" charset="0"/>
                <a:cs typeface="Times New Roman" panose="02020603050405020304" pitchFamily="18" charset="0"/>
              </a:rPr>
              <a:t>for the hydrogen ion activity and pH, defined as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log aH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yields the equations </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4000" y="3487783"/>
            <a:ext cx="3570514" cy="910959"/>
          </a:xfrm>
          <a:prstGeom prst="rect">
            <a:avLst/>
          </a:prstGeom>
        </p:spPr>
      </p:pic>
      <p:pic>
        <p:nvPicPr>
          <p:cNvPr id="5" name="Picture 4"/>
          <p:cNvPicPr>
            <a:picLocks noChangeAspect="1"/>
          </p:cNvPicPr>
          <p:nvPr/>
        </p:nvPicPr>
        <p:blipFill>
          <a:blip r:embed="rId3"/>
          <a:stretch>
            <a:fillRect/>
          </a:stretch>
        </p:blipFill>
        <p:spPr>
          <a:xfrm>
            <a:off x="1524000" y="5050716"/>
            <a:ext cx="3570514" cy="619733"/>
          </a:xfrm>
          <a:prstGeom prst="rect">
            <a:avLst/>
          </a:prstGeom>
        </p:spPr>
      </p:pic>
    </p:spTree>
    <p:extLst>
      <p:ext uri="{BB962C8B-B14F-4D97-AF65-F5344CB8AC3E}">
        <p14:creationId xmlns:p14="http://schemas.microsoft.com/office/powerpoint/2010/main" val="234874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Thus the pH also may be defined as the negative logarithm of the hydronium ion concentration. </a:t>
            </a:r>
          </a:p>
          <a:p>
            <a:pPr algn="just"/>
            <a:r>
              <a:rPr lang="en-US" sz="3200" dirty="0" smtClean="0">
                <a:latin typeface="Times New Roman" panose="02020603050405020304" pitchFamily="18" charset="0"/>
                <a:cs typeface="Times New Roman" panose="02020603050405020304" pitchFamily="18" charset="0"/>
              </a:rPr>
              <a:t>In general, this type of notation is used to indicate the negative logarithm of the term that is preceded by the p, which gives rise to the following </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and similarly </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4000" y="3487783"/>
            <a:ext cx="2287813" cy="618059"/>
          </a:xfrm>
          <a:prstGeom prst="rect">
            <a:avLst/>
          </a:prstGeom>
        </p:spPr>
      </p:pic>
      <p:pic>
        <p:nvPicPr>
          <p:cNvPr id="4" name="Picture 3"/>
          <p:cNvPicPr>
            <a:picLocks noChangeAspect="1"/>
          </p:cNvPicPr>
          <p:nvPr/>
        </p:nvPicPr>
        <p:blipFill>
          <a:blip r:embed="rId3"/>
          <a:stretch>
            <a:fillRect/>
          </a:stretch>
        </p:blipFill>
        <p:spPr>
          <a:xfrm>
            <a:off x="1670233" y="5090896"/>
            <a:ext cx="2797264" cy="774327"/>
          </a:xfrm>
          <a:prstGeom prst="rect">
            <a:avLst/>
          </a:prstGeom>
        </p:spPr>
      </p:pic>
    </p:spTree>
    <p:extLst>
      <p:ext uri="{BB962C8B-B14F-4D97-AF65-F5344CB8AC3E}">
        <p14:creationId xmlns:p14="http://schemas.microsoft.com/office/powerpoint/2010/main" val="2380429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Some factors influencing the pH of buffer solutions</a:t>
            </a:r>
          </a:p>
          <a:p>
            <a:pPr algn="just"/>
            <a:r>
              <a:rPr lang="en-US" sz="3200" dirty="0">
                <a:latin typeface="Times New Roman" panose="02020603050405020304" pitchFamily="18" charset="0"/>
                <a:cs typeface="Times New Roman" panose="02020603050405020304" pitchFamily="18" charset="0"/>
              </a:rPr>
              <a:t>The addition of neutral salts to buffers changes the pH of the solution by altering the ionic </a:t>
            </a:r>
            <a:r>
              <a:rPr lang="en-US" sz="3200" dirty="0" smtClean="0">
                <a:latin typeface="Times New Roman" panose="02020603050405020304" pitchFamily="18" charset="0"/>
                <a:cs typeface="Times New Roman" panose="02020603050405020304" pitchFamily="18" charset="0"/>
              </a:rPr>
              <a:t>strength. </a:t>
            </a:r>
          </a:p>
          <a:p>
            <a:pPr algn="just"/>
            <a:r>
              <a:rPr lang="en-US" sz="3200" dirty="0" smtClean="0">
                <a:latin typeface="Times New Roman" panose="02020603050405020304" pitchFamily="18" charset="0"/>
                <a:cs typeface="Times New Roman" panose="02020603050405020304" pitchFamily="18" charset="0"/>
              </a:rPr>
              <a:t>Changes </a:t>
            </a:r>
            <a:r>
              <a:rPr lang="en-US" sz="3200" dirty="0">
                <a:latin typeface="Times New Roman" panose="02020603050405020304" pitchFamily="18" charset="0"/>
                <a:cs typeface="Times New Roman" panose="02020603050405020304" pitchFamily="18" charset="0"/>
              </a:rPr>
              <a:t>in ionic strength and hence in the pH of a buffer solution can also be brought about by dilution. The addition of water in moderate amounts, although not changing the pH, may cause a small positive or negative deviation because it alters activity coefficients and because water itself can act as a weak acid or base.  </a:t>
            </a:r>
          </a:p>
        </p:txBody>
      </p:sp>
    </p:spTree>
    <p:extLst>
      <p:ext uri="{BB962C8B-B14F-4D97-AF65-F5344CB8AC3E}">
        <p14:creationId xmlns:p14="http://schemas.microsoft.com/office/powerpoint/2010/main" val="1107250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change </a:t>
            </a:r>
            <a:r>
              <a:rPr lang="en-US" sz="3200" dirty="0">
                <a:latin typeface="Times New Roman" panose="02020603050405020304" pitchFamily="18" charset="0"/>
                <a:cs typeface="Times New Roman" panose="02020603050405020304" pitchFamily="18" charset="0"/>
              </a:rPr>
              <a:t>in pH on diluting the buffer solution to one half of its original </a:t>
            </a:r>
            <a:r>
              <a:rPr lang="en-US" sz="3200" dirty="0" smtClean="0">
                <a:latin typeface="Times New Roman" panose="02020603050405020304" pitchFamily="18" charset="0"/>
                <a:cs typeface="Times New Roman" panose="02020603050405020304" pitchFamily="18" charset="0"/>
              </a:rPr>
              <a:t>strength is called dilution </a:t>
            </a:r>
            <a:r>
              <a:rPr lang="en-US" sz="3200" dirty="0">
                <a:latin typeface="Times New Roman" panose="02020603050405020304" pitchFamily="18" charset="0"/>
                <a:cs typeface="Times New Roman" panose="02020603050405020304" pitchFamily="18" charset="0"/>
              </a:rPr>
              <a:t>value. A positive dilution value signifies that the pH rises with dilution and a negative value signifies that the pH decreases with dilution of the buffer. </a:t>
            </a:r>
          </a:p>
        </p:txBody>
      </p:sp>
    </p:spTree>
    <p:extLst>
      <p:ext uri="{BB962C8B-B14F-4D97-AF65-F5344CB8AC3E}">
        <p14:creationId xmlns:p14="http://schemas.microsoft.com/office/powerpoint/2010/main" val="2149601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a:latin typeface="Times New Roman" panose="02020603050405020304" pitchFamily="18" charset="0"/>
                <a:cs typeface="Times New Roman" panose="02020603050405020304" pitchFamily="18" charset="0"/>
              </a:rPr>
              <a:t>Temperature also influences </a:t>
            </a:r>
            <a:r>
              <a:rPr lang="en-US" sz="3200" b="1" dirty="0" smtClean="0">
                <a:latin typeface="Times New Roman" panose="02020603050405020304" pitchFamily="18" charset="0"/>
                <a:cs typeface="Times New Roman" panose="02020603050405020304" pitchFamily="18" charset="0"/>
              </a:rPr>
              <a:t>buffers</a:t>
            </a:r>
          </a:p>
          <a:p>
            <a:pPr algn="just"/>
            <a:r>
              <a:rPr lang="en-US" sz="3200" dirty="0" smtClean="0">
                <a:latin typeface="Times New Roman" panose="02020603050405020304" pitchFamily="18" charset="0"/>
                <a:cs typeface="Times New Roman" panose="02020603050405020304" pitchFamily="18" charset="0"/>
              </a:rPr>
              <a:t>The change </a:t>
            </a:r>
            <a:r>
              <a:rPr lang="en-US" sz="3200" dirty="0">
                <a:latin typeface="Times New Roman" panose="02020603050405020304" pitchFamily="18" charset="0"/>
                <a:cs typeface="Times New Roman" panose="02020603050405020304" pitchFamily="18" charset="0"/>
              </a:rPr>
              <a:t>in pH with </a:t>
            </a:r>
            <a:r>
              <a:rPr lang="en-US" sz="3200" dirty="0" smtClean="0">
                <a:latin typeface="Times New Roman" panose="02020603050405020304" pitchFamily="18" charset="0"/>
                <a:cs typeface="Times New Roman" panose="02020603050405020304" pitchFamily="18" charset="0"/>
              </a:rPr>
              <a:t>temperature is referred to as the </a:t>
            </a:r>
            <a:r>
              <a:rPr lang="en-US" sz="3200" dirty="0">
                <a:latin typeface="Times New Roman" panose="02020603050405020304" pitchFamily="18" charset="0"/>
                <a:cs typeface="Times New Roman" panose="02020603050405020304" pitchFamily="18" charset="0"/>
              </a:rPr>
              <a:t>temperature coefficient of </a:t>
            </a:r>
            <a:r>
              <a:rPr lang="en-US" sz="3200" dirty="0" smtClean="0">
                <a:latin typeface="Times New Roman" panose="02020603050405020304" pitchFamily="18" charset="0"/>
                <a:cs typeface="Times New Roman" panose="02020603050405020304" pitchFamily="18" charset="0"/>
              </a:rPr>
              <a:t>pH. The </a:t>
            </a:r>
            <a:r>
              <a:rPr lang="en-US" sz="3200" dirty="0">
                <a:latin typeface="Times New Roman" panose="02020603050405020304" pitchFamily="18" charset="0"/>
                <a:cs typeface="Times New Roman" panose="02020603050405020304" pitchFamily="18" charset="0"/>
              </a:rPr>
              <a:t>pH of acetate buffers was found to increase with temperature, whereas the pH of boric acid–sodium borate buffers decreased with temperature</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Although </a:t>
            </a:r>
            <a:r>
              <a:rPr lang="en-US" sz="3200" dirty="0">
                <a:latin typeface="Times New Roman" panose="02020603050405020304" pitchFamily="18" charset="0"/>
                <a:cs typeface="Times New Roman" panose="02020603050405020304" pitchFamily="18" charset="0"/>
              </a:rPr>
              <a:t>the temperature coefficient of acid buffers was relatively small, the pH of most basic buffers was found to change more markedly with temperature, owing to Kw, which appears in the equation of basic buffers and changes significantly with </a:t>
            </a:r>
            <a:r>
              <a:rPr lang="en-US" sz="3200" dirty="0" smtClean="0">
                <a:latin typeface="Times New Roman" panose="02020603050405020304" pitchFamily="18" charset="0"/>
                <a:cs typeface="Times New Roman" panose="02020603050405020304" pitchFamily="18" charset="0"/>
              </a:rPr>
              <a:t>temperature.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260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a:latin typeface="Times New Roman" panose="02020603050405020304" pitchFamily="18" charset="0"/>
                <a:cs typeface="Times New Roman" panose="02020603050405020304" pitchFamily="18" charset="0"/>
              </a:rPr>
              <a:t>Drugs as Buffers </a:t>
            </a:r>
            <a:endParaRPr lang="en-US" sz="3200" b="1" dirty="0" smtClean="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It is important to recognize that solutions of drugs that are weak electrolytes also manifest buffer action. Salicylic acid solution in a soft glass bottle is influenced by the alkalinity of the glass. It might be thought at first that the reaction would result in an appreciable increase in pH; however, the sodium ions of the soft glass combine with the salicylate ions to form sodium salicylate. Thus, there arises a solution of salicylic acid and sodium salicylate—a buffer solution that resists the change in </a:t>
            </a:r>
            <a:r>
              <a:rPr lang="en-US" sz="3200" dirty="0" smtClean="0">
                <a:latin typeface="Times New Roman" panose="02020603050405020304" pitchFamily="18" charset="0"/>
                <a:cs typeface="Times New Roman" panose="02020603050405020304" pitchFamily="18" charset="0"/>
              </a:rPr>
              <a:t>pH.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47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Similarly</a:t>
            </a:r>
            <a:r>
              <a:rPr lang="en-US" sz="3200" dirty="0">
                <a:latin typeface="Times New Roman" panose="02020603050405020304" pitchFamily="18" charset="0"/>
                <a:cs typeface="Times New Roman" panose="02020603050405020304" pitchFamily="18" charset="0"/>
              </a:rPr>
              <a:t>, a solution of </a:t>
            </a:r>
            <a:r>
              <a:rPr lang="en-US" sz="3200" b="1" dirty="0">
                <a:latin typeface="Times New Roman" panose="02020603050405020304" pitchFamily="18" charset="0"/>
                <a:cs typeface="Times New Roman" panose="02020603050405020304" pitchFamily="18" charset="0"/>
              </a:rPr>
              <a:t>ephedrine base </a:t>
            </a:r>
            <a:r>
              <a:rPr lang="en-US" sz="3200" dirty="0">
                <a:latin typeface="Times New Roman" panose="02020603050405020304" pitchFamily="18" charset="0"/>
                <a:cs typeface="Times New Roman" panose="02020603050405020304" pitchFamily="18" charset="0"/>
              </a:rPr>
              <a:t>manifests a natural buffer protection against reductions in pH. Should hydrochloric acid be added to the solution, ephedrine hydrochloride is formed, and the buffer system of ephedrine plus ephedrine hydrochloride will resist large changes in pH until the ephedrine is depleted by reaction with the acid. Therefore, a drug in solution may often act as its own buffer over a definite pH range. </a:t>
            </a:r>
          </a:p>
        </p:txBody>
      </p:sp>
    </p:spTree>
    <p:extLst>
      <p:ext uri="{BB962C8B-B14F-4D97-AF65-F5344CB8AC3E}">
        <p14:creationId xmlns:p14="http://schemas.microsoft.com/office/powerpoint/2010/main" val="420755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Such buffer action, however, is often too weak to counteract pH changes brought about by the carbon dioxide of the air and the alkalinity of the bottle. Additional buffers are therefore frequently added to drug solutions to maintain the system within a certain pH range.</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796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a:latin typeface="Times New Roman" panose="02020603050405020304" pitchFamily="18" charset="0"/>
                <a:cs typeface="Times New Roman" panose="02020603050405020304" pitchFamily="18" charset="0"/>
              </a:rPr>
              <a:t>pH </a:t>
            </a:r>
            <a:r>
              <a:rPr lang="en-US" sz="3200" b="1" dirty="0" smtClean="0">
                <a:latin typeface="Times New Roman" panose="02020603050405020304" pitchFamily="18" charset="0"/>
                <a:cs typeface="Times New Roman" panose="02020603050405020304" pitchFamily="18" charset="0"/>
              </a:rPr>
              <a:t>Indicators</a:t>
            </a:r>
          </a:p>
          <a:p>
            <a:pPr algn="just"/>
            <a:r>
              <a:rPr lang="en-US" sz="3200" dirty="0">
                <a:latin typeface="Times New Roman" panose="02020603050405020304" pitchFamily="18" charset="0"/>
                <a:cs typeface="Times New Roman" panose="02020603050405020304" pitchFamily="18" charset="0"/>
              </a:rPr>
              <a:t>Indicators may be considered as weak acids or weak bases that act like buffers and also exhibit color changes as their degree of dissociation varies with pH. For example, methyl red shows its full alkaline color, yellow, at a pH of about 6 and its full acid color, red, at about pH 4. </a:t>
            </a:r>
            <a:endParaRPr lang="en-US" sz="3200" dirty="0" smtClean="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 dissociation of an acid indicator is given in simplified form as </a:t>
            </a:r>
          </a:p>
        </p:txBody>
      </p:sp>
      <p:pic>
        <p:nvPicPr>
          <p:cNvPr id="2" name="Picture 1"/>
          <p:cNvPicPr>
            <a:picLocks noChangeAspect="1"/>
          </p:cNvPicPr>
          <p:nvPr/>
        </p:nvPicPr>
        <p:blipFill>
          <a:blip r:embed="rId2"/>
          <a:stretch>
            <a:fillRect/>
          </a:stretch>
        </p:blipFill>
        <p:spPr>
          <a:xfrm>
            <a:off x="1524000" y="5315459"/>
            <a:ext cx="5085806" cy="1006964"/>
          </a:xfrm>
          <a:prstGeom prst="rect">
            <a:avLst/>
          </a:prstGeom>
        </p:spPr>
      </p:pic>
    </p:spTree>
    <p:extLst>
      <p:ext uri="{BB962C8B-B14F-4D97-AF65-F5344CB8AC3E}">
        <p14:creationId xmlns:p14="http://schemas.microsoft.com/office/powerpoint/2010/main" val="2724718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The equilibrium expression </a:t>
            </a:r>
            <a:r>
              <a:rPr lang="en-US" sz="3200" dirty="0" smtClean="0">
                <a:latin typeface="Times New Roman" panose="02020603050405020304" pitchFamily="18" charset="0"/>
                <a:cs typeface="Times New Roman" panose="02020603050405020304" pitchFamily="18" charset="0"/>
              </a:rPr>
              <a:t>is</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equilibrium expression </a:t>
            </a:r>
            <a:r>
              <a:rPr lang="en-US" sz="3200" dirty="0" smtClean="0">
                <a:latin typeface="Times New Roman" panose="02020603050405020304" pitchFamily="18" charset="0"/>
                <a:cs typeface="Times New Roman" panose="02020603050405020304" pitchFamily="18" charset="0"/>
              </a:rPr>
              <a:t>can </a:t>
            </a:r>
            <a:r>
              <a:rPr lang="en-US" sz="3200" dirty="0">
                <a:latin typeface="Times New Roman" panose="02020603050405020304" pitchFamily="18" charset="0"/>
                <a:cs typeface="Times New Roman" panose="02020603050405020304" pitchFamily="18" charset="0"/>
              </a:rPr>
              <a:t>be treated in a manner similar to that for a buffer consisting of a weak acid and its salt or conjugate base. Hence  </a:t>
            </a:r>
          </a:p>
        </p:txBody>
      </p:sp>
      <p:pic>
        <p:nvPicPr>
          <p:cNvPr id="2" name="Picture 1"/>
          <p:cNvPicPr>
            <a:picLocks noChangeAspect="1"/>
          </p:cNvPicPr>
          <p:nvPr/>
        </p:nvPicPr>
        <p:blipFill>
          <a:blip r:embed="rId2"/>
          <a:stretch>
            <a:fillRect/>
          </a:stretch>
        </p:blipFill>
        <p:spPr>
          <a:xfrm>
            <a:off x="1523999" y="1694553"/>
            <a:ext cx="2486297" cy="787390"/>
          </a:xfrm>
          <a:prstGeom prst="rect">
            <a:avLst/>
          </a:prstGeom>
        </p:spPr>
      </p:pic>
      <p:pic>
        <p:nvPicPr>
          <p:cNvPr id="5" name="Picture 4"/>
          <p:cNvPicPr>
            <a:picLocks noChangeAspect="1"/>
          </p:cNvPicPr>
          <p:nvPr/>
        </p:nvPicPr>
        <p:blipFill>
          <a:blip r:embed="rId3"/>
          <a:stretch>
            <a:fillRect/>
          </a:stretch>
        </p:blipFill>
        <p:spPr>
          <a:xfrm>
            <a:off x="1630464" y="4757307"/>
            <a:ext cx="2379832" cy="951161"/>
          </a:xfrm>
          <a:prstGeom prst="rect">
            <a:avLst/>
          </a:prstGeom>
        </p:spPr>
      </p:pic>
    </p:spTree>
    <p:extLst>
      <p:ext uri="{BB962C8B-B14F-4D97-AF65-F5344CB8AC3E}">
        <p14:creationId xmlns:p14="http://schemas.microsoft.com/office/powerpoint/2010/main" val="3648033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and because [HIn] represents the acid color of the indicator and the conjugate base </a:t>
            </a:r>
            <a:r>
              <a:rPr lang="en-US" sz="3200" dirty="0" smtClean="0">
                <a:latin typeface="Times New Roman" panose="02020603050405020304" pitchFamily="18" charset="0"/>
                <a:cs typeface="Times New Roman" panose="02020603050405020304" pitchFamily="18" charset="0"/>
              </a:rPr>
              <a:t>[In</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represents the basic color, these terms can be replaced by the concentration expressions [Acid] and [Base]. The formula for pH as derived from </a:t>
            </a:r>
            <a:r>
              <a:rPr lang="en-US" sz="3200" dirty="0" smtClean="0">
                <a:latin typeface="Times New Roman" panose="02020603050405020304" pitchFamily="18" charset="0"/>
                <a:cs typeface="Times New Roman" panose="02020603050405020304" pitchFamily="18" charset="0"/>
              </a:rPr>
              <a:t>equation </a:t>
            </a:r>
            <a:r>
              <a:rPr lang="en-US" sz="3200" dirty="0">
                <a:latin typeface="Times New Roman" panose="02020603050405020304" pitchFamily="18" charset="0"/>
                <a:cs typeface="Times New Roman" panose="02020603050405020304" pitchFamily="18" charset="0"/>
              </a:rPr>
              <a:t>becomes </a:t>
            </a:r>
          </a:p>
        </p:txBody>
      </p:sp>
      <p:pic>
        <p:nvPicPr>
          <p:cNvPr id="2" name="Picture 1"/>
          <p:cNvPicPr>
            <a:picLocks noChangeAspect="1"/>
          </p:cNvPicPr>
          <p:nvPr/>
        </p:nvPicPr>
        <p:blipFill>
          <a:blip r:embed="rId2"/>
          <a:stretch>
            <a:fillRect/>
          </a:stretch>
        </p:blipFill>
        <p:spPr>
          <a:xfrm>
            <a:off x="1524000" y="3270658"/>
            <a:ext cx="2760617" cy="752702"/>
          </a:xfrm>
          <a:prstGeom prst="rect">
            <a:avLst/>
          </a:prstGeom>
        </p:spPr>
      </p:pic>
    </p:spTree>
    <p:extLst>
      <p:ext uri="{BB962C8B-B14F-4D97-AF65-F5344CB8AC3E}">
        <p14:creationId xmlns:p14="http://schemas.microsoft.com/office/powerpoint/2010/main" val="97535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Just as a buffer shows its greatest efficiency when pH = pKa, an indicator exhibits its middle tint when [Base]/[Acid] = 1 and pH = </a:t>
            </a:r>
            <a:r>
              <a:rPr lang="en-US" sz="3200" dirty="0" smtClean="0">
                <a:latin typeface="Times New Roman" panose="02020603050405020304" pitchFamily="18" charset="0"/>
                <a:cs typeface="Times New Roman" panose="02020603050405020304" pitchFamily="18" charset="0"/>
              </a:rPr>
              <a:t>pK</a:t>
            </a:r>
            <a:r>
              <a:rPr lang="en-US" sz="3200" baseline="-25000" dirty="0" smtClean="0">
                <a:latin typeface="Times New Roman" panose="02020603050405020304" pitchFamily="18" charset="0"/>
                <a:cs typeface="Times New Roman" panose="02020603050405020304" pitchFamily="18" charset="0"/>
              </a:rPr>
              <a:t>In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most efficient indicator range, corresponding to the effective buffer interval, is about 2 pH units, that is, </a:t>
            </a:r>
            <a:r>
              <a:rPr lang="en-US" sz="3200" dirty="0" smtClean="0">
                <a:latin typeface="Times New Roman" panose="02020603050405020304" pitchFamily="18" charset="0"/>
                <a:cs typeface="Times New Roman" panose="02020603050405020304" pitchFamily="18" charset="0"/>
              </a:rPr>
              <a:t>pK</a:t>
            </a:r>
            <a:r>
              <a:rPr lang="en-US" sz="3200" baseline="-25000" dirty="0" smtClean="0">
                <a:latin typeface="Times New Roman" panose="02020603050405020304" pitchFamily="18" charset="0"/>
                <a:cs typeface="Times New Roman" panose="02020603050405020304" pitchFamily="18" charset="0"/>
              </a:rPr>
              <a:t>In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1. </a:t>
            </a:r>
            <a:endParaRPr lang="en-US" sz="3200" dirty="0" smtClean="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 reason for the width of this color range can be explained as follows.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is known from experience that one cannot discern a change from the acid color to the salt or conjugate base color until the ratio of [Base] to [Acid] is about 1 to 10. </a:t>
            </a:r>
          </a:p>
        </p:txBody>
      </p:sp>
    </p:spTree>
    <p:extLst>
      <p:ext uri="{BB962C8B-B14F-4D97-AF65-F5344CB8AC3E}">
        <p14:creationId xmlns:p14="http://schemas.microsoft.com/office/powerpoint/2010/main" val="43987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This enables the pH of a solution to be considered on a numerical scale from 0–14 and is more convenient in terms of speech, writing and data manipulation. Acidic solutions having a predominance of [</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have pH values between 0 and 7. The hydroniumion concentration of pure water, at 25°C, is 1 × 10</a:t>
            </a:r>
            <a:r>
              <a:rPr lang="en-US" sz="3200" baseline="30000" dirty="0" smtClean="0">
                <a:latin typeface="Times New Roman" panose="02020603050405020304" pitchFamily="18" charset="0"/>
                <a:cs typeface="Times New Roman" panose="02020603050405020304" pitchFamily="18" charset="0"/>
              </a:rPr>
              <a:t>-7</a:t>
            </a:r>
            <a:r>
              <a:rPr lang="en-US" sz="3200" dirty="0" smtClean="0">
                <a:latin typeface="Times New Roman" panose="02020603050405020304" pitchFamily="18" charset="0"/>
                <a:cs typeface="Times New Roman" panose="02020603050405020304" pitchFamily="18" charset="0"/>
              </a:rPr>
              <a:t> N, corresponding to a pH of 7. This figure, therefore, is designated as the neutral point, and all values below a pH of 7 represent acidity–the smaller the number, the greater the acidity.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374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That is, there must be </a:t>
            </a:r>
            <a:r>
              <a:rPr lang="en-US" sz="3200" b="1" dirty="0">
                <a:latin typeface="Times New Roman" panose="02020603050405020304" pitchFamily="18" charset="0"/>
                <a:cs typeface="Times New Roman" panose="02020603050405020304" pitchFamily="18" charset="0"/>
              </a:rPr>
              <a:t>at least 1 part of the basic color to 10 parts of the acid color before the eye can discern a change in color from acid to alkaline</a:t>
            </a:r>
            <a:r>
              <a:rPr lang="en-US" sz="3200" dirty="0">
                <a:latin typeface="Times New Roman" panose="02020603050405020304" pitchFamily="18" charset="0"/>
                <a:cs typeface="Times New Roman" panose="02020603050405020304" pitchFamily="18" charset="0"/>
              </a:rPr>
              <a:t>. The pH value at which this change is perceived is given by the equation. </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Conversely</a:t>
            </a:r>
            <a:r>
              <a:rPr lang="en-US" sz="3200" dirty="0">
                <a:latin typeface="Times New Roman" panose="02020603050405020304" pitchFamily="18" charset="0"/>
                <a:cs typeface="Times New Roman" panose="02020603050405020304" pitchFamily="18" charset="0"/>
              </a:rPr>
              <a:t>, the eye cannot discern a change from the alkaline to the acid color until the ratio of [Base] to [Acid] is about 10 to 1, or </a:t>
            </a:r>
          </a:p>
          <a:p>
            <a:pPr algn="just"/>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4000" y="3261610"/>
            <a:ext cx="3609703" cy="735623"/>
          </a:xfrm>
          <a:prstGeom prst="rect">
            <a:avLst/>
          </a:prstGeom>
        </p:spPr>
      </p:pic>
      <p:pic>
        <p:nvPicPr>
          <p:cNvPr id="5" name="Picture 4"/>
          <p:cNvPicPr>
            <a:picLocks noChangeAspect="1"/>
          </p:cNvPicPr>
          <p:nvPr/>
        </p:nvPicPr>
        <p:blipFill>
          <a:blip r:embed="rId3"/>
          <a:stretch>
            <a:fillRect/>
          </a:stretch>
        </p:blipFill>
        <p:spPr>
          <a:xfrm>
            <a:off x="1563953" y="5742053"/>
            <a:ext cx="3791818" cy="671809"/>
          </a:xfrm>
          <a:prstGeom prst="rect">
            <a:avLst/>
          </a:prstGeom>
        </p:spPr>
      </p:pic>
    </p:spTree>
    <p:extLst>
      <p:ext uri="{BB962C8B-B14F-4D97-AF65-F5344CB8AC3E}">
        <p14:creationId xmlns:p14="http://schemas.microsoft.com/office/powerpoint/2010/main" val="2935158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Therefore, when base is added to a solution of a buffer in its acid form, the eye first visualizes a change in color at </a:t>
            </a:r>
            <a:r>
              <a:rPr lang="en-US" sz="3200" dirty="0" smtClean="0">
                <a:latin typeface="Times New Roman" panose="02020603050405020304" pitchFamily="18" charset="0"/>
                <a:cs typeface="Times New Roman" panose="02020603050405020304" pitchFamily="18" charset="0"/>
              </a:rPr>
              <a:t>pK</a:t>
            </a:r>
            <a:r>
              <a:rPr lang="en-US" sz="3200" baseline="-25000" dirty="0" smtClean="0">
                <a:latin typeface="Times New Roman" panose="02020603050405020304" pitchFamily="18" charset="0"/>
                <a:cs typeface="Times New Roman" panose="02020603050405020304" pitchFamily="18" charset="0"/>
              </a:rPr>
              <a:t>In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- 1, and the color ceases to change any further at pK</a:t>
            </a:r>
            <a:r>
              <a:rPr lang="en-US" sz="3200" baseline="-25000" dirty="0">
                <a:latin typeface="Times New Roman" panose="02020603050405020304" pitchFamily="18" charset="0"/>
                <a:cs typeface="Times New Roman" panose="02020603050405020304" pitchFamily="18" charset="0"/>
              </a:rPr>
              <a:t>In</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 The effective range of the indicator between its full acid and full basic color can thus be expressed as </a:t>
            </a:r>
          </a:p>
        </p:txBody>
      </p:sp>
      <p:pic>
        <p:nvPicPr>
          <p:cNvPr id="2" name="Picture 1"/>
          <p:cNvPicPr>
            <a:picLocks noChangeAspect="1"/>
          </p:cNvPicPr>
          <p:nvPr/>
        </p:nvPicPr>
        <p:blipFill>
          <a:blip r:embed="rId2"/>
          <a:stretch>
            <a:fillRect/>
          </a:stretch>
        </p:blipFill>
        <p:spPr>
          <a:xfrm>
            <a:off x="1751536" y="3636947"/>
            <a:ext cx="2363263" cy="608482"/>
          </a:xfrm>
          <a:prstGeom prst="rect">
            <a:avLst/>
          </a:prstGeom>
        </p:spPr>
      </p:pic>
    </p:spTree>
    <p:extLst>
      <p:ext uri="{BB962C8B-B14F-4D97-AF65-F5344CB8AC3E}">
        <p14:creationId xmlns:p14="http://schemas.microsoft.com/office/powerpoint/2010/main" val="1709041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lnSpcReduction="10000"/>
          </a:bodyPr>
          <a:lstStyle/>
          <a:p>
            <a:pPr algn="just"/>
            <a:r>
              <a:rPr lang="en-US" sz="3200" dirty="0">
                <a:latin typeface="Times New Roman" panose="02020603050405020304" pitchFamily="18" charset="0"/>
                <a:cs typeface="Times New Roman" panose="02020603050405020304" pitchFamily="18" charset="0"/>
              </a:rPr>
              <a:t>Chemical indicators are typically compounds with </a:t>
            </a:r>
            <a:r>
              <a:rPr lang="en-US" sz="3200" b="1" dirty="0">
                <a:latin typeface="Times New Roman" panose="02020603050405020304" pitchFamily="18" charset="0"/>
                <a:cs typeface="Times New Roman" panose="02020603050405020304" pitchFamily="18" charset="0"/>
              </a:rPr>
              <a:t>chromophores</a:t>
            </a:r>
            <a:r>
              <a:rPr lang="en-US" sz="32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an atom or group whose presence is responsible for the </a:t>
            </a:r>
            <a:r>
              <a:rPr lang="en-US" sz="1600" dirty="0" err="1">
                <a:latin typeface="Times New Roman" panose="02020603050405020304" pitchFamily="18" charset="0"/>
                <a:cs typeface="Times New Roman" panose="02020603050405020304" pitchFamily="18" charset="0"/>
              </a:rPr>
              <a:t>colour</a:t>
            </a:r>
            <a:r>
              <a:rPr lang="en-US" sz="1600" dirty="0">
                <a:latin typeface="Times New Roman" panose="02020603050405020304" pitchFamily="18" charset="0"/>
                <a:cs typeface="Times New Roman" panose="02020603050405020304" pitchFamily="18" charset="0"/>
              </a:rPr>
              <a:t> of a compound</a:t>
            </a:r>
            <a:r>
              <a:rPr lang="en-US" sz="16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that </a:t>
            </a:r>
            <a:r>
              <a:rPr lang="en-US" sz="3200" dirty="0">
                <a:latin typeface="Times New Roman" panose="02020603050405020304" pitchFamily="18" charset="0"/>
                <a:cs typeface="Times New Roman" panose="02020603050405020304" pitchFamily="18" charset="0"/>
              </a:rPr>
              <a:t>can be detected in the visible range and change color in response to a solution's pH. Most chemicals used as indicators respond only to a narrow pH range.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Several </a:t>
            </a:r>
            <a:r>
              <a:rPr lang="en-US" sz="3200" dirty="0">
                <a:latin typeface="Times New Roman" panose="02020603050405020304" pitchFamily="18" charset="0"/>
                <a:cs typeface="Times New Roman" panose="02020603050405020304" pitchFamily="18" charset="0"/>
              </a:rPr>
              <a:t>indicators can be combined to yield so-called universal indicators just as buffers can be mixed to cover a wide pH range. </a:t>
            </a:r>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universal indicator is a pH indicator that displays different colors as the pH transitions from pH 1 to 12. A typical universal indicator will display a color range from red to </a:t>
            </a:r>
            <a:r>
              <a:rPr lang="en-US" sz="3200" dirty="0" smtClean="0">
                <a:latin typeface="Times New Roman" panose="02020603050405020304" pitchFamily="18" charset="0"/>
                <a:cs typeface="Times New Roman" panose="02020603050405020304" pitchFamily="18" charset="0"/>
              </a:rPr>
              <a:t>purple.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288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For example, a strong acid (pH 0–3) may display as red in color, an acid (pH 3–6) as orange–yellow, neutral pH (pH 7) as green, alkaline pH (pH 8–11) as blue, and purple for strong alkaline pH (pH 11–14). </a:t>
            </a:r>
          </a:p>
        </p:txBody>
      </p:sp>
    </p:spTree>
    <p:extLst>
      <p:ext uri="{BB962C8B-B14F-4D97-AF65-F5344CB8AC3E}">
        <p14:creationId xmlns:p14="http://schemas.microsoft.com/office/powerpoint/2010/main" val="2865704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Some common indicators</a:t>
            </a:r>
            <a:endParaRPr lang="en-US" sz="32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13465468"/>
              </p:ext>
            </p:extLst>
          </p:nvPr>
        </p:nvGraphicFramePr>
        <p:xfrm>
          <a:off x="1802676" y="1293221"/>
          <a:ext cx="8634545" cy="4464811"/>
        </p:xfrm>
        <a:graphic>
          <a:graphicData uri="http://schemas.openxmlformats.org/drawingml/2006/table">
            <a:tbl>
              <a:tblPr>
                <a:tableStyleId>{5C22544A-7EE6-4342-B048-85BDC9FD1C3A}</a:tableStyleId>
              </a:tblPr>
              <a:tblGrid>
                <a:gridCol w="3317964">
                  <a:extLst>
                    <a:ext uri="{9D8B030D-6E8A-4147-A177-3AD203B41FA5}">
                      <a16:colId xmlns:a16="http://schemas.microsoft.com/office/drawing/2014/main" val="1350129358"/>
                    </a:ext>
                  </a:extLst>
                </a:gridCol>
                <a:gridCol w="1071154">
                  <a:extLst>
                    <a:ext uri="{9D8B030D-6E8A-4147-A177-3AD203B41FA5}">
                      <a16:colId xmlns:a16="http://schemas.microsoft.com/office/drawing/2014/main" val="2022181085"/>
                    </a:ext>
                  </a:extLst>
                </a:gridCol>
                <a:gridCol w="1920240">
                  <a:extLst>
                    <a:ext uri="{9D8B030D-6E8A-4147-A177-3AD203B41FA5}">
                      <a16:colId xmlns:a16="http://schemas.microsoft.com/office/drawing/2014/main" val="2691968564"/>
                    </a:ext>
                  </a:extLst>
                </a:gridCol>
                <a:gridCol w="1463040">
                  <a:extLst>
                    <a:ext uri="{9D8B030D-6E8A-4147-A177-3AD203B41FA5}">
                      <a16:colId xmlns:a16="http://schemas.microsoft.com/office/drawing/2014/main" val="2657757652"/>
                    </a:ext>
                  </a:extLst>
                </a:gridCol>
                <a:gridCol w="862147">
                  <a:extLst>
                    <a:ext uri="{9D8B030D-6E8A-4147-A177-3AD203B41FA5}">
                      <a16:colId xmlns:a16="http://schemas.microsoft.com/office/drawing/2014/main" val="677215337"/>
                    </a:ext>
                  </a:extLst>
                </a:gridCol>
              </a:tblGrid>
              <a:tr h="297951">
                <a:tc>
                  <a:txBody>
                    <a:bodyPr/>
                    <a:lstStyle/>
                    <a:p>
                      <a:pPr marL="0" marR="0">
                        <a:lnSpc>
                          <a:spcPct val="107000"/>
                        </a:lnSpc>
                        <a:spcBef>
                          <a:spcPts val="0"/>
                        </a:spcBef>
                        <a:spcAft>
                          <a:spcPts val="800"/>
                        </a:spcAft>
                      </a:pPr>
                      <a:r>
                        <a:rPr lang="en-US" sz="1800" b="1">
                          <a:effectLst/>
                          <a:latin typeface="Times New Roman" panose="02020603050405020304" pitchFamily="18" charset="0"/>
                          <a:cs typeface="Times New Roman" panose="02020603050405020304" pitchFamily="18" charset="0"/>
                        </a:rPr>
                        <a:t>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0" marR="0">
                        <a:lnSpc>
                          <a:spcPct val="107000"/>
                        </a:lnSpc>
                        <a:spcBef>
                          <a:spcPts val="0"/>
                        </a:spcBef>
                        <a:spcAft>
                          <a:spcPts val="0"/>
                        </a:spcAft>
                      </a:pPr>
                      <a:r>
                        <a:rPr lang="en-US" sz="1800" b="1">
                          <a:effectLst/>
                          <a:latin typeface="Times New Roman" panose="02020603050405020304" pitchFamily="18" charset="0"/>
                          <a:cs typeface="Times New Roman" panose="02020603050405020304" pitchFamily="18" charset="0"/>
                        </a:rPr>
                        <a:t>Color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800"/>
                        </a:spcAft>
                      </a:pPr>
                      <a:r>
                        <a:rPr lang="en-US" sz="1800" b="1">
                          <a:effectLst/>
                          <a:latin typeface="Times New Roman" panose="02020603050405020304" pitchFamily="18" charset="0"/>
                          <a:cs typeface="Times New Roman" panose="02020603050405020304" pitchFamily="18" charset="0"/>
                        </a:rPr>
                        <a:t>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2242755555"/>
                  </a:ext>
                </a:extLst>
              </a:tr>
              <a:tr h="297951">
                <a:tc>
                  <a:txBody>
                    <a:bodyPr/>
                    <a:lstStyle/>
                    <a:p>
                      <a:pPr marL="0" marR="0">
                        <a:lnSpc>
                          <a:spcPct val="107000"/>
                        </a:lnSpc>
                        <a:spcBef>
                          <a:spcPts val="0"/>
                        </a:spcBef>
                        <a:spcAft>
                          <a:spcPts val="0"/>
                        </a:spcAft>
                      </a:pPr>
                      <a:r>
                        <a:rPr lang="en-US" sz="1800" b="1">
                          <a:effectLst/>
                          <a:latin typeface="Times New Roman" panose="02020603050405020304" pitchFamily="18" charset="0"/>
                          <a:cs typeface="Times New Roman" panose="02020603050405020304" pitchFamily="18" charset="0"/>
                        </a:rPr>
                        <a:t>Indicator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Times New Roman" panose="02020603050405020304" pitchFamily="18" charset="0"/>
                          <a:cs typeface="Times New Roman" panose="02020603050405020304" pitchFamily="18" charset="0"/>
                        </a:rPr>
                        <a:t>Acid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Times New Roman" panose="02020603050405020304" pitchFamily="18" charset="0"/>
                          <a:cs typeface="Times New Roman" panose="02020603050405020304" pitchFamily="18" charset="0"/>
                        </a:rPr>
                        <a:t>Base </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a:effectLst/>
                          <a:latin typeface="Times New Roman" panose="02020603050405020304" pitchFamily="18" charset="0"/>
                          <a:cs typeface="Times New Roman" panose="02020603050405020304" pitchFamily="18" charset="0"/>
                        </a:rPr>
                        <a:t>pH range</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pK</a:t>
                      </a:r>
                      <a:r>
                        <a:rPr lang="en-US" sz="1800" b="1" baseline="-25000" dirty="0">
                          <a:effectLst/>
                          <a:latin typeface="Times New Roman" panose="02020603050405020304" pitchFamily="18" charset="0"/>
                          <a:cs typeface="Times New Roman" panose="02020603050405020304" pitchFamily="18" charset="0"/>
                        </a:rPr>
                        <a:t>In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943649"/>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Thymol blue (acid range)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1.2–2.8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8457284"/>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Methyl violet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Blue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Violet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1.5–3.2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7451431"/>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Methyl orange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3.1–4.4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5090849"/>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Bromcresol green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Blue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3.8–5.4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6558719"/>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Methyl 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4.2–6.2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5.1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244386"/>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Bromcresol purple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Purple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5.2–6.8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9855924"/>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Bromthymol blue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Blue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6.0–7.6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299125"/>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Phenol 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6.8–8.4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503947"/>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Cresol 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7.2–8.8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8.3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2539202"/>
                  </a:ext>
                </a:extLst>
              </a:tr>
              <a:tr h="28870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Thymol blue (alkaline range)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Blue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8.0-9.6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034405"/>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Phenolphthalein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Colorless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8.3–10.0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9.4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9394561"/>
                  </a:ext>
                </a:extLst>
              </a:tr>
              <a:tr h="297951">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Alizarin yellow</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Yellow</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solidFill>
                            <a:srgbClr val="FF0000"/>
                          </a:solidFill>
                          <a:effectLst/>
                          <a:latin typeface="Times New Roman" panose="02020603050405020304" pitchFamily="18" charset="0"/>
                          <a:cs typeface="Times New Roman" panose="02020603050405020304" pitchFamily="18" charset="0"/>
                        </a:rPr>
                        <a:t>Lilac (</a:t>
                      </a:r>
                      <a:r>
                        <a:rPr lang="en-US" sz="1800" b="0" i="0" kern="1200" dirty="0" smtClean="0">
                          <a:solidFill>
                            <a:schemeClr val="dk1"/>
                          </a:solidFill>
                          <a:effectLst/>
                          <a:latin typeface="+mn-lt"/>
                          <a:ea typeface="+mn-ea"/>
                          <a:cs typeface="+mn-cs"/>
                        </a:rPr>
                        <a:t>light blue</a:t>
                      </a:r>
                      <a:r>
                        <a:rPr lang="en-US" sz="1800" dirty="0" smtClean="0">
                          <a:solidFill>
                            <a:srgbClr val="FF0000"/>
                          </a:solidFill>
                          <a:effectLst/>
                          <a:latin typeface="Times New Roman" panose="02020603050405020304" pitchFamily="18" charset="0"/>
                          <a:cs typeface="Times New Roman" panose="02020603050405020304" pitchFamily="18" charset="0"/>
                        </a:rPr>
                        <a:t>)</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10.0– 12.0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7598"/>
                  </a:ext>
                </a:extLst>
              </a:tr>
              <a:tr h="297951">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Indigo carmine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Blue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Blue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11.6–14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987631"/>
                  </a:ext>
                </a:extLst>
              </a:tr>
            </a:tbl>
          </a:graphicData>
        </a:graphic>
      </p:graphicFrame>
    </p:spTree>
    <p:extLst>
      <p:ext uri="{BB962C8B-B14F-4D97-AF65-F5344CB8AC3E}">
        <p14:creationId xmlns:p14="http://schemas.microsoft.com/office/powerpoint/2010/main" val="299994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Buffer capacity </a:t>
            </a:r>
          </a:p>
          <a:p>
            <a:pPr algn="just"/>
            <a:r>
              <a:rPr lang="en-US" sz="3200" dirty="0">
                <a:latin typeface="Times New Roman" panose="02020603050405020304" pitchFamily="18" charset="0"/>
                <a:cs typeface="Times New Roman" panose="02020603050405020304" pitchFamily="18" charset="0"/>
              </a:rPr>
              <a:t>The magnitude of the resistance of a buffer to pH changes is referred to as the buffer capacity, β. It is also known as buffer efficiency, buffer index, and buffer </a:t>
            </a:r>
            <a:r>
              <a:rPr lang="en-US" sz="3200" dirty="0" smtClean="0">
                <a:latin typeface="Times New Roman" panose="02020603050405020304" pitchFamily="18" charset="0"/>
                <a:cs typeface="Times New Roman" panose="02020603050405020304" pitchFamily="18" charset="0"/>
              </a:rPr>
              <a:t>value.</a:t>
            </a:r>
          </a:p>
          <a:p>
            <a:pPr algn="just"/>
            <a:r>
              <a:rPr lang="en-US" sz="3200" dirty="0" smtClean="0">
                <a:latin typeface="Times New Roman" panose="02020603050405020304" pitchFamily="18" charset="0"/>
                <a:cs typeface="Times New Roman" panose="02020603050405020304" pitchFamily="18" charset="0"/>
              </a:rPr>
              <a:t>Buffer capacity can also be defined  “as </a:t>
            </a:r>
            <a:r>
              <a:rPr lang="en-US" sz="3200" dirty="0">
                <a:latin typeface="Times New Roman" panose="02020603050405020304" pitchFamily="18" charset="0"/>
                <a:cs typeface="Times New Roman" panose="02020603050405020304" pitchFamily="18" charset="0"/>
              </a:rPr>
              <a:t>the ratio of the increment of strong base (or acid) to the small change in pH brought about by this </a:t>
            </a:r>
            <a:r>
              <a:rPr lang="en-US" sz="3200" dirty="0" smtClean="0">
                <a:latin typeface="Times New Roman" panose="02020603050405020304" pitchFamily="18" charset="0"/>
                <a:cs typeface="Times New Roman" panose="02020603050405020304" pitchFamily="18" charset="0"/>
              </a:rPr>
              <a:t>addition”.</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700648" y="4865319"/>
            <a:ext cx="1656506" cy="1039091"/>
          </a:xfrm>
          <a:prstGeom prst="rect">
            <a:avLst/>
          </a:prstGeom>
        </p:spPr>
      </p:pic>
    </p:spTree>
    <p:extLst>
      <p:ext uri="{BB962C8B-B14F-4D97-AF65-F5344CB8AC3E}">
        <p14:creationId xmlns:p14="http://schemas.microsoft.com/office/powerpoint/2010/main" val="4143921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In which </a:t>
            </a:r>
            <a:r>
              <a:rPr lang="en-US" sz="3200" dirty="0">
                <a:latin typeface="Times New Roman" panose="02020603050405020304" pitchFamily="18" charset="0"/>
                <a:cs typeface="Times New Roman" panose="02020603050405020304" pitchFamily="18" charset="0"/>
              </a:rPr>
              <a:t>delta, Δ, has its usual meaning, a finite change, and ΔB is the small increment in gram equivalents (g Eq)/liter of strong base added to the buffer solution to produce a pH change of </a:t>
            </a:r>
            <a:r>
              <a:rPr lang="en-US" sz="3200" dirty="0" err="1" smtClean="0">
                <a:latin typeface="Times New Roman" panose="02020603050405020304" pitchFamily="18" charset="0"/>
                <a:cs typeface="Times New Roman" panose="02020603050405020304" pitchFamily="18" charset="0"/>
              </a:rPr>
              <a:t>ΔpH</a:t>
            </a:r>
            <a:r>
              <a:rPr lang="en-US" sz="3200" dirty="0">
                <a:latin typeface="Times New Roman" panose="02020603050405020304" pitchFamily="18" charset="0"/>
                <a:cs typeface="Times New Roman" panose="02020603050405020304" pitchFamily="18" charset="0"/>
              </a:rPr>
              <a:t>. According to </a:t>
            </a:r>
            <a:r>
              <a:rPr lang="en-US" sz="3200" dirty="0" smtClean="0">
                <a:latin typeface="Times New Roman" panose="02020603050405020304" pitchFamily="18" charset="0"/>
                <a:cs typeface="Times New Roman" panose="02020603050405020304" pitchFamily="18" charset="0"/>
              </a:rPr>
              <a:t>the above equation, </a:t>
            </a:r>
            <a:r>
              <a:rPr lang="en-US" sz="3200" dirty="0">
                <a:latin typeface="Times New Roman" panose="02020603050405020304" pitchFamily="18" charset="0"/>
                <a:cs typeface="Times New Roman" panose="02020603050405020304" pitchFamily="18" charset="0"/>
              </a:rPr>
              <a:t>the buffer capacity of a solution has a value of 1 when the addition of 1 g Eq of strong base (or acid) to 1 liter of the buffer solution results in a change of 1 pH unit. </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Gram equivalent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atomic or molecular weight divided by the valence.</a:t>
            </a:r>
          </a:p>
        </p:txBody>
      </p:sp>
    </p:spTree>
    <p:extLst>
      <p:ext uri="{BB962C8B-B14F-4D97-AF65-F5344CB8AC3E}">
        <p14:creationId xmlns:p14="http://schemas.microsoft.com/office/powerpoint/2010/main" val="1137635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buffer has its greatest capacity before any base is added, where [Salt]/[Acid] = 1, and, therefore, according to </a:t>
            </a:r>
            <a:r>
              <a:rPr lang="en-US" sz="3200" dirty="0" smtClean="0">
                <a:latin typeface="Times New Roman" panose="02020603050405020304" pitchFamily="18" charset="0"/>
                <a:cs typeface="Times New Roman" panose="02020603050405020304" pitchFamily="18" charset="0"/>
              </a:rPr>
              <a:t>equation, </a:t>
            </a:r>
            <a:r>
              <a:rPr lang="en-US" sz="3200" dirty="0">
                <a:latin typeface="Times New Roman" panose="02020603050405020304" pitchFamily="18" charset="0"/>
                <a:cs typeface="Times New Roman" panose="02020603050405020304" pitchFamily="18" charset="0"/>
              </a:rPr>
              <a:t>pH = pKa.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buffer capacity is also </a:t>
            </a:r>
            <a:r>
              <a:rPr lang="en-US" sz="3200" dirty="0" smtClean="0">
                <a:latin typeface="Times New Roman" panose="02020603050405020304" pitchFamily="18" charset="0"/>
                <a:cs typeface="Times New Roman" panose="02020603050405020304" pitchFamily="18" charset="0"/>
              </a:rPr>
              <a:t>influenced by </a:t>
            </a:r>
            <a:r>
              <a:rPr lang="en-US" sz="3200" dirty="0">
                <a:latin typeface="Times New Roman" panose="02020603050405020304" pitchFamily="18" charset="0"/>
                <a:cs typeface="Times New Roman" panose="02020603050405020304" pitchFamily="18" charset="0"/>
              </a:rPr>
              <a:t>an increase in the total concentration of the buffer constituents because, obviously, a great concentration of salt and acid provides a greater alkaline and acid </a:t>
            </a:r>
            <a:r>
              <a:rPr lang="en-US" sz="3200" dirty="0" smtClean="0">
                <a:latin typeface="Times New Roman" panose="02020603050405020304" pitchFamily="18" charset="0"/>
                <a:cs typeface="Times New Roman" panose="02020603050405020304" pitchFamily="18" charset="0"/>
              </a:rPr>
              <a:t>reserve.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039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 more exact equation for buffer capacity </a:t>
            </a:r>
          </a:p>
          <a:p>
            <a:pPr marL="0" indent="0" algn="just">
              <a:buNone/>
            </a:pPr>
            <a:r>
              <a:rPr lang="en-US" sz="3200" dirty="0">
                <a:latin typeface="Times New Roman" panose="02020603050405020304" pitchFamily="18" charset="0"/>
                <a:cs typeface="Times New Roman" panose="02020603050405020304" pitchFamily="18" charset="0"/>
              </a:rPr>
              <a:t>The buffer capacity calculated from </a:t>
            </a:r>
            <a:r>
              <a:rPr lang="en-US" sz="3200" dirty="0" smtClean="0">
                <a:latin typeface="Times New Roman" panose="02020603050405020304" pitchFamily="18" charset="0"/>
                <a:cs typeface="Times New Roman" panose="02020603050405020304" pitchFamily="18" charset="0"/>
              </a:rPr>
              <a:t>the following equation is </a:t>
            </a:r>
            <a:r>
              <a:rPr lang="en-US" sz="3200" dirty="0">
                <a:latin typeface="Times New Roman" panose="02020603050405020304" pitchFamily="18" charset="0"/>
                <a:cs typeface="Times New Roman" panose="02020603050405020304" pitchFamily="18" charset="0"/>
              </a:rPr>
              <a:t>only approximate. </a:t>
            </a: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gives the average buffer capacity over the increment of base added. Koppel and </a:t>
            </a:r>
            <a:r>
              <a:rPr lang="en-US" sz="3200" dirty="0" err="1" smtClean="0">
                <a:latin typeface="Times New Roman" panose="02020603050405020304" pitchFamily="18" charset="0"/>
                <a:cs typeface="Times New Roman" panose="02020603050405020304" pitchFamily="18" charset="0"/>
              </a:rPr>
              <a:t>Spirol</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Van </a:t>
            </a:r>
            <a:r>
              <a:rPr lang="en-US" sz="3200" dirty="0" smtClean="0">
                <a:latin typeface="Times New Roman" panose="02020603050405020304" pitchFamily="18" charset="0"/>
                <a:cs typeface="Times New Roman" panose="02020603050405020304" pitchFamily="18" charset="0"/>
              </a:rPr>
              <a:t>developed </a:t>
            </a:r>
            <a:r>
              <a:rPr lang="en-US" sz="3200" dirty="0">
                <a:latin typeface="Times New Roman" panose="02020603050405020304" pitchFamily="18" charset="0"/>
                <a:cs typeface="Times New Roman" panose="02020603050405020304" pitchFamily="18" charset="0"/>
              </a:rPr>
              <a:t>a more exact equation, </a:t>
            </a:r>
          </a:p>
          <a:p>
            <a:pPr marL="0" indent="0" algn="just">
              <a:buNone/>
            </a:pPr>
            <a:r>
              <a:rPr lang="en-US" sz="32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1034442" y="2428213"/>
            <a:ext cx="1656506" cy="1039091"/>
          </a:xfrm>
          <a:prstGeom prst="rect">
            <a:avLst/>
          </a:prstGeom>
        </p:spPr>
      </p:pic>
      <p:pic>
        <p:nvPicPr>
          <p:cNvPr id="2" name="Picture 1"/>
          <p:cNvPicPr>
            <a:picLocks noChangeAspect="1"/>
          </p:cNvPicPr>
          <p:nvPr/>
        </p:nvPicPr>
        <p:blipFill>
          <a:blip r:embed="rId3"/>
          <a:stretch>
            <a:fillRect/>
          </a:stretch>
        </p:blipFill>
        <p:spPr>
          <a:xfrm>
            <a:off x="774788" y="5143518"/>
            <a:ext cx="3078755" cy="917648"/>
          </a:xfrm>
          <a:prstGeom prst="rect">
            <a:avLst/>
          </a:prstGeom>
        </p:spPr>
      </p:pic>
    </p:spTree>
    <p:extLst>
      <p:ext uri="{BB962C8B-B14F-4D97-AF65-F5344CB8AC3E}">
        <p14:creationId xmlns:p14="http://schemas.microsoft.com/office/powerpoint/2010/main" val="2270138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where C is the total buffer concentration, that is, the sum of the molar concentrations of the acid and the salt. </a:t>
            </a:r>
            <a:r>
              <a:rPr lang="en-US" sz="3200" dirty="0" smtClean="0">
                <a:latin typeface="Times New Roman" panose="02020603050405020304" pitchFamily="18" charset="0"/>
                <a:cs typeface="Times New Roman" panose="02020603050405020304" pitchFamily="18" charset="0"/>
              </a:rPr>
              <a:t>This equation permits </a:t>
            </a:r>
            <a:r>
              <a:rPr lang="en-US" sz="3200" dirty="0">
                <a:latin typeface="Times New Roman" panose="02020603050405020304" pitchFamily="18" charset="0"/>
                <a:cs typeface="Times New Roman" panose="02020603050405020304" pitchFamily="18" charset="0"/>
              </a:rPr>
              <a:t>one to compute the buffer capacity at any hydrogen ion concentration—for example, at the point where no acid or base has been added to the buffer. </a:t>
            </a:r>
          </a:p>
        </p:txBody>
      </p:sp>
    </p:spTree>
    <p:extLst>
      <p:ext uri="{BB962C8B-B14F-4D97-AF65-F5344CB8AC3E}">
        <p14:creationId xmlns:p14="http://schemas.microsoft.com/office/powerpoint/2010/main" val="393126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a:latin typeface="Times New Roman" panose="02020603050405020304" pitchFamily="18" charset="0"/>
                <a:cs typeface="Times New Roman" panose="02020603050405020304" pitchFamily="18" charset="0"/>
              </a:rPr>
              <a:t>Values above 7 represent alkalinity–the larger the number, the greater the alkalinity.</a:t>
            </a:r>
          </a:p>
          <a:p>
            <a:pPr algn="just"/>
            <a:r>
              <a:rPr lang="en-US" sz="3200" dirty="0" smtClean="0">
                <a:latin typeface="Times New Roman" panose="02020603050405020304" pitchFamily="18" charset="0"/>
                <a:cs typeface="Times New Roman" panose="02020603050405020304" pitchFamily="18" charset="0"/>
              </a:rPr>
              <a:t>Mathematically there is no reason why negative numbers or numbers above 14 should not be used. In practice, however, such values are never encountered because solutions that might be expected to have such values are too concentrated to be ionized extensively or the interionic attraction is so great as to materially reduce ionic activity.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159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9" y="561703"/>
            <a:ext cx="10515600" cy="620308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Maximum buffer capacity</a:t>
            </a:r>
          </a:p>
          <a:p>
            <a:pPr marL="0" indent="0" algn="just">
              <a:buNone/>
            </a:pPr>
            <a:r>
              <a:rPr lang="en-US" sz="3200" dirty="0" smtClean="0">
                <a:latin typeface="Times New Roman" panose="02020603050405020304" pitchFamily="18" charset="0"/>
                <a:cs typeface="Times New Roman" panose="02020603050405020304" pitchFamily="18" charset="0"/>
              </a:rPr>
              <a:t>An </a:t>
            </a:r>
            <a:r>
              <a:rPr lang="en-US" sz="3200" dirty="0">
                <a:latin typeface="Times New Roman" panose="02020603050405020304" pitchFamily="18" charset="0"/>
                <a:cs typeface="Times New Roman" panose="02020603050405020304" pitchFamily="18" charset="0"/>
              </a:rPr>
              <a:t>equation expressing the maximum buffer capacity can be derived from the buffer capacity formula of Koppel and </a:t>
            </a:r>
            <a:r>
              <a:rPr lang="en-US" sz="3200" dirty="0" err="1" smtClean="0">
                <a:latin typeface="Times New Roman" panose="02020603050405020304" pitchFamily="18" charset="0"/>
                <a:cs typeface="Times New Roman" panose="02020603050405020304" pitchFamily="18" charset="0"/>
              </a:rPr>
              <a:t>Spirol</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Van equation. </a:t>
            </a:r>
            <a:r>
              <a:rPr lang="en-US" sz="3200" dirty="0">
                <a:latin typeface="Times New Roman" panose="02020603050405020304" pitchFamily="18" charset="0"/>
                <a:cs typeface="Times New Roman" panose="02020603050405020304" pitchFamily="18" charset="0"/>
              </a:rPr>
              <a:t>The maximum buffer capacity occurs where pH = pKa, or, in equivalent terms, where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Ka. Substituting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O</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 Ka in both the numerator and the denominator of </a:t>
            </a:r>
            <a:r>
              <a:rPr lang="en-US" sz="3200" dirty="0" smtClean="0">
                <a:latin typeface="Times New Roman" panose="02020603050405020304" pitchFamily="18" charset="0"/>
                <a:cs typeface="Times New Roman" panose="02020603050405020304" pitchFamily="18" charset="0"/>
              </a:rPr>
              <a:t>the equation </a:t>
            </a:r>
            <a:r>
              <a:rPr lang="en-US" sz="3200" dirty="0">
                <a:latin typeface="Times New Roman" panose="02020603050405020304" pitchFamily="18" charset="0"/>
                <a:cs typeface="Times New Roman" panose="02020603050405020304" pitchFamily="18" charset="0"/>
              </a:rPr>
              <a:t>gives </a:t>
            </a: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where </a:t>
            </a:r>
            <a:r>
              <a:rPr lang="en-US" sz="3200" dirty="0">
                <a:latin typeface="Times New Roman" panose="02020603050405020304" pitchFamily="18" charset="0"/>
                <a:cs typeface="Times New Roman" panose="02020603050405020304" pitchFamily="18" charset="0"/>
              </a:rPr>
              <a:t>C is the total buffer concentration</a:t>
            </a: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68829" y="4010651"/>
            <a:ext cx="4334691" cy="1292869"/>
          </a:xfrm>
          <a:prstGeom prst="rect">
            <a:avLst/>
          </a:prstGeom>
        </p:spPr>
      </p:pic>
    </p:spTree>
    <p:extLst>
      <p:ext uri="{BB962C8B-B14F-4D97-AF65-F5344CB8AC3E}">
        <p14:creationId xmlns:p14="http://schemas.microsoft.com/office/powerpoint/2010/main" val="238562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Pharmaceutical buffers </a:t>
            </a:r>
          </a:p>
          <a:p>
            <a:pPr marL="0" indent="0" algn="just">
              <a:buNone/>
            </a:pPr>
            <a:r>
              <a:rPr lang="en-US" sz="3200" dirty="0" smtClean="0">
                <a:latin typeface="Times New Roman" panose="02020603050405020304" pitchFamily="18" charset="0"/>
                <a:cs typeface="Times New Roman" panose="02020603050405020304" pitchFamily="18" charset="0"/>
              </a:rPr>
              <a:t>Buffer </a:t>
            </a:r>
            <a:r>
              <a:rPr lang="en-US" sz="3200" dirty="0">
                <a:latin typeface="Times New Roman" panose="02020603050405020304" pitchFamily="18" charset="0"/>
                <a:cs typeface="Times New Roman" panose="02020603050405020304" pitchFamily="18" charset="0"/>
              </a:rPr>
              <a:t>solutions are used frequently in pharmaceutical practice, particularly in the formulation of ophthalmic solutions. They also find application in the colorimetric </a:t>
            </a:r>
            <a:r>
              <a:rPr lang="en-US" sz="3200" dirty="0" smtClean="0">
                <a:latin typeface="Times New Roman" panose="02020603050405020304" pitchFamily="18" charset="0"/>
                <a:cs typeface="Times New Roman" panose="02020603050405020304" pitchFamily="18" charset="0"/>
              </a:rPr>
              <a:t>determination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 method of determining the concentration of a chemical element or chemical compound in a solution with the aid of a color reagent</a:t>
            </a:r>
            <a:r>
              <a:rPr lang="en-US" sz="2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pH and for research studies in which pH must be held constant.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Gifford </a:t>
            </a:r>
            <a:r>
              <a:rPr lang="en-US" sz="3200" dirty="0">
                <a:latin typeface="Times New Roman" panose="02020603050405020304" pitchFamily="18" charset="0"/>
                <a:cs typeface="Times New Roman" panose="02020603050405020304" pitchFamily="18" charset="0"/>
              </a:rPr>
              <a:t>suggested two stock solutions, one containing </a:t>
            </a:r>
            <a:r>
              <a:rPr lang="en-US" sz="3200" b="1" dirty="0">
                <a:latin typeface="Times New Roman" panose="02020603050405020304" pitchFamily="18" charset="0"/>
                <a:cs typeface="Times New Roman" panose="02020603050405020304" pitchFamily="18" charset="0"/>
              </a:rPr>
              <a:t>boric acid</a:t>
            </a:r>
            <a:r>
              <a:rPr lang="en-US" sz="3200" dirty="0">
                <a:latin typeface="Times New Roman" panose="02020603050405020304" pitchFamily="18" charset="0"/>
                <a:cs typeface="Times New Roman" panose="02020603050405020304" pitchFamily="18" charset="0"/>
              </a:rPr>
              <a:t> and the other </a:t>
            </a:r>
            <a:r>
              <a:rPr lang="en-US" sz="3200" b="1" dirty="0">
                <a:latin typeface="Times New Roman" panose="02020603050405020304" pitchFamily="18" charset="0"/>
                <a:cs typeface="Times New Roman" panose="02020603050405020304" pitchFamily="18" charset="0"/>
              </a:rPr>
              <a:t>monohydrated sodium carbonate</a:t>
            </a:r>
            <a:r>
              <a:rPr lang="en-US" sz="3200" dirty="0">
                <a:latin typeface="Times New Roman" panose="02020603050405020304" pitchFamily="18" charset="0"/>
                <a:cs typeface="Times New Roman" panose="02020603050405020304" pitchFamily="18" charset="0"/>
              </a:rPr>
              <a:t>, which, when mixed in various proportions, yield buffer solutions with pH values from about 5 to </a:t>
            </a:r>
            <a:r>
              <a:rPr lang="en-US" sz="3200" dirty="0" smtClean="0">
                <a:latin typeface="Times New Roman" panose="02020603050405020304" pitchFamily="18" charset="0"/>
                <a:cs typeface="Times New Roman" panose="02020603050405020304" pitchFamily="18" charset="0"/>
              </a:rPr>
              <a:t>9.</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755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Sorensen </a:t>
            </a:r>
            <a:r>
              <a:rPr lang="en-US" sz="3200" dirty="0">
                <a:latin typeface="Times New Roman" panose="02020603050405020304" pitchFamily="18" charset="0"/>
                <a:cs typeface="Times New Roman" panose="02020603050405020304" pitchFamily="18" charset="0"/>
              </a:rPr>
              <a:t>proposed a mixture of the salts of sodium phosphate for buffer solutions of pH 6 to 8. Sodium chloride is added to each buffer mixture to make it isotonic with body fluids.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buffer system suggested by </a:t>
            </a:r>
            <a:r>
              <a:rPr lang="en-US" sz="3200" dirty="0" smtClean="0">
                <a:latin typeface="Times New Roman" panose="02020603050405020304" pitchFamily="18" charset="0"/>
                <a:cs typeface="Times New Roman" panose="02020603050405020304" pitchFamily="18" charset="0"/>
              </a:rPr>
              <a:t>Palitzsch </a:t>
            </a:r>
            <a:r>
              <a:rPr lang="en-US" sz="3200" dirty="0">
                <a:latin typeface="Times New Roman" panose="02020603050405020304" pitchFamily="18" charset="0"/>
                <a:cs typeface="Times New Roman" panose="02020603050405020304" pitchFamily="18" charset="0"/>
              </a:rPr>
              <a:t>and modified by Hind and </a:t>
            </a:r>
            <a:r>
              <a:rPr lang="en-US" sz="3200" dirty="0" smtClean="0">
                <a:latin typeface="Times New Roman" panose="02020603050405020304" pitchFamily="18" charset="0"/>
                <a:cs typeface="Times New Roman" panose="02020603050405020304" pitchFamily="18" charset="0"/>
              </a:rPr>
              <a:t>Goyan </a:t>
            </a:r>
            <a:r>
              <a:rPr lang="en-US" sz="3200" dirty="0">
                <a:latin typeface="Times New Roman" panose="02020603050405020304" pitchFamily="18" charset="0"/>
                <a:cs typeface="Times New Roman" panose="02020603050405020304" pitchFamily="18" charset="0"/>
              </a:rPr>
              <a:t>consists of </a:t>
            </a:r>
            <a:r>
              <a:rPr lang="en-US" sz="3200" b="1" dirty="0">
                <a:latin typeface="Times New Roman" panose="02020603050405020304" pitchFamily="18" charset="0"/>
                <a:cs typeface="Times New Roman" panose="02020603050405020304" pitchFamily="18" charset="0"/>
              </a:rPr>
              <a:t>boric acid, sodium borate, and sufficient sodium chloride </a:t>
            </a:r>
            <a:r>
              <a:rPr lang="en-US" sz="3200" dirty="0">
                <a:latin typeface="Times New Roman" panose="02020603050405020304" pitchFamily="18" charset="0"/>
                <a:cs typeface="Times New Roman" panose="02020603050405020304" pitchFamily="18" charset="0"/>
              </a:rPr>
              <a:t>to make the mixtures isotonic. It is used for ophthalmic solutions in the pH range of 7 to 9.</a:t>
            </a:r>
          </a:p>
        </p:txBody>
      </p:sp>
    </p:spTree>
    <p:extLst>
      <p:ext uri="{BB962C8B-B14F-4D97-AF65-F5344CB8AC3E}">
        <p14:creationId xmlns:p14="http://schemas.microsoft.com/office/powerpoint/2010/main" val="1939213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Buffers </a:t>
            </a:r>
            <a:r>
              <a:rPr lang="en-US" sz="3200" dirty="0">
                <a:latin typeface="Times New Roman" panose="02020603050405020304" pitchFamily="18" charset="0"/>
                <a:cs typeface="Times New Roman" panose="02020603050405020304" pitchFamily="18" charset="0"/>
              </a:rPr>
              <a:t>suggested by </a:t>
            </a:r>
            <a:r>
              <a:rPr lang="en-US" sz="3200" b="1" dirty="0" smtClean="0">
                <a:latin typeface="Times New Roman" panose="02020603050405020304" pitchFamily="18" charset="0"/>
                <a:cs typeface="Times New Roman" panose="02020603050405020304" pitchFamily="18" charset="0"/>
              </a:rPr>
              <a:t>Clark–</a:t>
            </a:r>
            <a:r>
              <a:rPr lang="en-US" sz="3200" b="1" dirty="0" err="1" smtClean="0">
                <a:latin typeface="Times New Roman" panose="02020603050405020304" pitchFamily="18" charset="0"/>
                <a:cs typeface="Times New Roman" panose="02020603050405020304" pitchFamily="18" charset="0"/>
              </a:rPr>
              <a:t>Lubs</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and </a:t>
            </a:r>
            <a:r>
              <a:rPr lang="en-US" sz="3200" dirty="0">
                <a:latin typeface="Times New Roman" panose="02020603050405020304" pitchFamily="18" charset="0"/>
                <a:cs typeface="Times New Roman" panose="02020603050405020304" pitchFamily="18" charset="0"/>
              </a:rPr>
              <a:t>their corresponding pH ranges are as follows: </a:t>
            </a:r>
            <a:endParaRPr lang="en-US" sz="3200" dirty="0" smtClean="0">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smtClean="0">
                <a:latin typeface="Times New Roman" panose="02020603050405020304" pitchFamily="18" charset="0"/>
                <a:cs typeface="Times New Roman" panose="02020603050405020304" pitchFamily="18" charset="0"/>
              </a:rPr>
              <a:t>HCl </a:t>
            </a:r>
            <a:r>
              <a:rPr lang="en-US" sz="3200" dirty="0">
                <a:latin typeface="Times New Roman" panose="02020603050405020304" pitchFamily="18" charset="0"/>
                <a:cs typeface="Times New Roman" panose="02020603050405020304" pitchFamily="18" charset="0"/>
              </a:rPr>
              <a:t>and KCl, pH 1.2 to 2.2 </a:t>
            </a:r>
            <a:endParaRPr lang="en-US" sz="3200" dirty="0" smtClean="0">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smtClean="0">
                <a:latin typeface="Times New Roman" panose="02020603050405020304" pitchFamily="18" charset="0"/>
                <a:cs typeface="Times New Roman" panose="02020603050405020304" pitchFamily="18" charset="0"/>
              </a:rPr>
              <a:t>HCl </a:t>
            </a:r>
            <a:r>
              <a:rPr lang="en-US" sz="3200" dirty="0">
                <a:latin typeface="Times New Roman" panose="02020603050405020304" pitchFamily="18" charset="0"/>
                <a:cs typeface="Times New Roman" panose="02020603050405020304" pitchFamily="18" charset="0"/>
              </a:rPr>
              <a:t>and potassium hydrogen phthalate, pH 2.2 to 4.0 </a:t>
            </a:r>
            <a:endParaRPr lang="en-US" sz="3200" dirty="0" smtClean="0">
              <a:latin typeface="Times New Roman" panose="02020603050405020304" pitchFamily="18" charset="0"/>
              <a:cs typeface="Times New Roman" panose="02020603050405020304" pitchFamily="18" charset="0"/>
            </a:endParaRPr>
          </a:p>
          <a:p>
            <a:pPr marL="514350" indent="-514350" algn="just">
              <a:buAutoNum type="alphaLcPeriod"/>
            </a:pPr>
            <a:r>
              <a:rPr lang="en-US" sz="3200" dirty="0" smtClean="0">
                <a:latin typeface="Times New Roman" panose="02020603050405020304" pitchFamily="18" charset="0"/>
                <a:cs typeface="Times New Roman" panose="02020603050405020304" pitchFamily="18" charset="0"/>
              </a:rPr>
              <a:t>NaOH </a:t>
            </a:r>
            <a:r>
              <a:rPr lang="en-US" sz="3200" dirty="0">
                <a:latin typeface="Times New Roman" panose="02020603050405020304" pitchFamily="18" charset="0"/>
                <a:cs typeface="Times New Roman" panose="02020603050405020304" pitchFamily="18" charset="0"/>
              </a:rPr>
              <a:t>and potassium hydrogen phthalate, pH 4.2 to 5.8 </a:t>
            </a:r>
            <a:endParaRPr lang="en-US" sz="3200" dirty="0" smtClean="0">
              <a:latin typeface="Times New Roman" panose="02020603050405020304" pitchFamily="18" charset="0"/>
              <a:cs typeface="Times New Roman" panose="02020603050405020304" pitchFamily="18" charset="0"/>
            </a:endParaRPr>
          </a:p>
          <a:p>
            <a:pPr marL="514350" indent="-514350" algn="just">
              <a:buFont typeface="Arial" panose="020B0604020202020204" pitchFamily="34" charset="0"/>
              <a:buAutoNum type="alphaLcPeriod"/>
            </a:pPr>
            <a:r>
              <a:rPr lang="en-US" sz="3200" dirty="0" smtClean="0">
                <a:latin typeface="Times New Roman" panose="02020603050405020304" pitchFamily="18" charset="0"/>
                <a:cs typeface="Times New Roman" panose="02020603050405020304" pitchFamily="18" charset="0"/>
              </a:rPr>
              <a:t>NaOH and</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KH</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PO</a:t>
            </a:r>
            <a:r>
              <a:rPr lang="en-US" sz="3200" baseline="-25000"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pH 5.8 to 8.0 </a:t>
            </a:r>
            <a:endParaRPr lang="en-US" sz="3200" dirty="0" smtClean="0">
              <a:latin typeface="Times New Roman" panose="02020603050405020304" pitchFamily="18" charset="0"/>
              <a:cs typeface="Times New Roman" panose="02020603050405020304" pitchFamily="18" charset="0"/>
            </a:endParaRPr>
          </a:p>
          <a:p>
            <a:pPr marL="514350" indent="-514350" algn="just">
              <a:buFont typeface="Arial" panose="020B0604020202020204" pitchFamily="34" charset="0"/>
              <a:buAutoNum type="alphaLcPeriod"/>
            </a:pP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3</a:t>
            </a:r>
            <a:r>
              <a:rPr lang="en-US" sz="3200" dirty="0" smtClean="0">
                <a:latin typeface="Times New Roman" panose="02020603050405020304" pitchFamily="18" charset="0"/>
                <a:cs typeface="Times New Roman" panose="02020603050405020304" pitchFamily="18" charset="0"/>
              </a:rPr>
              <a:t>BO</a:t>
            </a:r>
            <a:r>
              <a:rPr lang="en-US" sz="3200" baseline="-25000" dirty="0" smtClean="0">
                <a:latin typeface="Times New Roman" panose="02020603050405020304" pitchFamily="18" charset="0"/>
                <a:cs typeface="Times New Roman" panose="02020603050405020304" pitchFamily="18" charset="0"/>
              </a:rPr>
              <a:t>3</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NaOH, and KCl, pH 8.0 to 10.0 </a:t>
            </a:r>
          </a:p>
        </p:txBody>
      </p:sp>
    </p:spTree>
    <p:extLst>
      <p:ext uri="{BB962C8B-B14F-4D97-AF65-F5344CB8AC3E}">
        <p14:creationId xmlns:p14="http://schemas.microsoft.com/office/powerpoint/2010/main" val="2574461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Buffered isotonic solutions </a:t>
            </a:r>
          </a:p>
          <a:p>
            <a:pPr marL="0" indent="0" algn="just">
              <a:buNone/>
            </a:pPr>
            <a:r>
              <a:rPr lang="en-US" sz="3200" dirty="0">
                <a:latin typeface="Times New Roman" panose="02020603050405020304" pitchFamily="18" charset="0"/>
                <a:cs typeface="Times New Roman" panose="02020603050405020304" pitchFamily="18" charset="0"/>
              </a:rPr>
              <a:t>In addition to carrying out pH adjustment, pharmaceutical solutions that are meant for application to </a:t>
            </a:r>
            <a:r>
              <a:rPr lang="en-US" sz="3200" b="1" dirty="0">
                <a:latin typeface="Times New Roman" panose="02020603050405020304" pitchFamily="18" charset="0"/>
                <a:cs typeface="Times New Roman" panose="02020603050405020304" pitchFamily="18" charset="0"/>
              </a:rPr>
              <a:t>delicate membranes of the body</a:t>
            </a:r>
            <a:r>
              <a:rPr lang="en-US" sz="3200" dirty="0">
                <a:latin typeface="Times New Roman" panose="02020603050405020304" pitchFamily="18" charset="0"/>
                <a:cs typeface="Times New Roman" panose="02020603050405020304" pitchFamily="18" charset="0"/>
              </a:rPr>
              <a:t> should also be adjusted to approximately the same osmotic pressure as that of the body fluids.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Isotonic </a:t>
            </a:r>
            <a:r>
              <a:rPr lang="en-US" sz="3200" b="1" dirty="0">
                <a:latin typeface="Times New Roman" panose="02020603050405020304" pitchFamily="18" charset="0"/>
                <a:cs typeface="Times New Roman" panose="02020603050405020304" pitchFamily="18" charset="0"/>
              </a:rPr>
              <a:t>solutions cause no swelling </a:t>
            </a:r>
            <a:r>
              <a:rPr lang="en-US" sz="3200" dirty="0">
                <a:latin typeface="Times New Roman" panose="02020603050405020304" pitchFamily="18" charset="0"/>
                <a:cs typeface="Times New Roman" panose="02020603050405020304" pitchFamily="18" charset="0"/>
              </a:rPr>
              <a:t>or contraction of the tissues with which they come in contact and produce no discomfort when instilled in the </a:t>
            </a:r>
            <a:r>
              <a:rPr lang="en-US" sz="3200" b="1" dirty="0">
                <a:latin typeface="Times New Roman" panose="02020603050405020304" pitchFamily="18" charset="0"/>
                <a:cs typeface="Times New Roman" panose="02020603050405020304" pitchFamily="18" charset="0"/>
              </a:rPr>
              <a:t>eye, nasal tract, blood, or other body tissues</a:t>
            </a:r>
            <a:r>
              <a:rPr lang="en-US" sz="3200" dirty="0">
                <a:latin typeface="Times New Roman" panose="02020603050405020304" pitchFamily="18" charset="0"/>
                <a:cs typeface="Times New Roman" panose="02020603050405020304" pitchFamily="18" charset="0"/>
              </a:rPr>
              <a:t>. Isotonic sodium chloride is a familiar pharmaceutical example of such a preparation.</a:t>
            </a:r>
          </a:p>
        </p:txBody>
      </p:sp>
    </p:spTree>
    <p:extLst>
      <p:ext uri="{BB962C8B-B14F-4D97-AF65-F5344CB8AC3E}">
        <p14:creationId xmlns:p14="http://schemas.microsoft.com/office/powerpoint/2010/main" val="3049648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An </a:t>
            </a:r>
            <a:r>
              <a:rPr lang="en-US" sz="3200" b="1" dirty="0">
                <a:latin typeface="Times New Roman" panose="02020603050405020304" pitchFamily="18" charset="0"/>
                <a:cs typeface="Times New Roman" panose="02020603050405020304" pitchFamily="18" charset="0"/>
              </a:rPr>
              <a:t>isotonic solution is one that exhibits the same effective osmotic pressure as blood serum</a:t>
            </a:r>
            <a:r>
              <a:rPr lang="en-US" sz="3200" dirty="0">
                <a:latin typeface="Times New Roman" panose="02020603050405020304" pitchFamily="18" charset="0"/>
                <a:cs typeface="Times New Roman" panose="02020603050405020304" pitchFamily="18" charset="0"/>
              </a:rPr>
              <a:t>, whereas hypotonic and hypertonic solutions refer to solutions in which the osmotic pressure exerted by the solution is less than and greater than blood serum, </a:t>
            </a:r>
            <a:r>
              <a:rPr lang="en-US" sz="3200" dirty="0" smtClean="0">
                <a:latin typeface="Times New Roman" panose="02020603050405020304" pitchFamily="18" charset="0"/>
                <a:cs typeface="Times New Roman" panose="02020603050405020304" pitchFamily="18" charset="0"/>
              </a:rPr>
              <a:t>respectively.</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Osmotic pressure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pressure that would have to be applied to a pure solvent to prevent it from passing into a given solution by osmosis, often used to express the concentration of the solution.</a:t>
            </a:r>
          </a:p>
        </p:txBody>
      </p:sp>
    </p:spTree>
    <p:extLst>
      <p:ext uri="{BB962C8B-B14F-4D97-AF65-F5344CB8AC3E}">
        <p14:creationId xmlns:p14="http://schemas.microsoft.com/office/powerpoint/2010/main" val="92776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need to achieve isotonic conditions with solutions to be applied to delicate membranes is dramatically illustrated </a:t>
            </a:r>
            <a:r>
              <a:rPr lang="en-US" sz="3200" b="1" dirty="0">
                <a:latin typeface="Times New Roman" panose="02020603050405020304" pitchFamily="18" charset="0"/>
                <a:cs typeface="Times New Roman" panose="02020603050405020304" pitchFamily="18" charset="0"/>
              </a:rPr>
              <a:t>by mixing a small quantity of blood with aqueous sodium chloride solutions of varying tonicity.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For </a:t>
            </a:r>
            <a:r>
              <a:rPr lang="en-US" sz="3200" dirty="0">
                <a:latin typeface="Times New Roman" panose="02020603050405020304" pitchFamily="18" charset="0"/>
                <a:cs typeface="Times New Roman" panose="02020603050405020304" pitchFamily="18" charset="0"/>
              </a:rPr>
              <a:t>example, if a small quantity of blood, defibrinated to prevent clotting, is mixed with a solution containing 0.9 g of NaCl per 100 mL, the cells retain their normal size. </a:t>
            </a:r>
            <a:r>
              <a:rPr lang="en-US" sz="3200" b="1" dirty="0">
                <a:latin typeface="Times New Roman" panose="02020603050405020304" pitchFamily="18" charset="0"/>
                <a:cs typeface="Times New Roman" panose="02020603050405020304" pitchFamily="18" charset="0"/>
              </a:rPr>
              <a:t>The solution has essentially the same salt concentration and hence the same osmotic pressure as the red blood cell contents and is said to be </a:t>
            </a:r>
            <a:r>
              <a:rPr lang="en-US" sz="3200" b="1" dirty="0" smtClean="0">
                <a:latin typeface="Times New Roman" panose="02020603050405020304" pitchFamily="18" charset="0"/>
                <a:cs typeface="Times New Roman" panose="02020603050405020304" pitchFamily="18" charset="0"/>
              </a:rPr>
              <a:t>isotonic </a:t>
            </a:r>
            <a:r>
              <a:rPr lang="en-US" sz="3200" b="1" dirty="0">
                <a:latin typeface="Times New Roman" panose="02020603050405020304" pitchFamily="18" charset="0"/>
                <a:cs typeface="Times New Roman" panose="02020603050405020304" pitchFamily="18" charset="0"/>
              </a:rPr>
              <a:t>with </a:t>
            </a:r>
            <a:r>
              <a:rPr lang="en-US" sz="3200" b="1" dirty="0" smtClean="0">
                <a:latin typeface="Times New Roman" panose="02020603050405020304" pitchFamily="18" charset="0"/>
                <a:cs typeface="Times New Roman" panose="02020603050405020304" pitchFamily="18" charset="0"/>
              </a:rPr>
              <a:t>blood.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20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If the red blood cells are suspended in a 2.0% NaCl solution, the water within the cells passes through the cell membrane in an attempt to dilute the surrounding salt solution until the salt concentrations on both sides of the erythrocyte membrane are identical. This outward passage of water causes the cells to </a:t>
            </a:r>
            <a:r>
              <a:rPr lang="en-US" sz="3200" b="1" dirty="0">
                <a:latin typeface="Times New Roman" panose="02020603050405020304" pitchFamily="18" charset="0"/>
                <a:cs typeface="Times New Roman" panose="02020603050405020304" pitchFamily="18" charset="0"/>
              </a:rPr>
              <a:t>shrink and become wrinkled or crenated</a:t>
            </a:r>
            <a:r>
              <a:rPr lang="en-US" sz="3200" dirty="0">
                <a:latin typeface="Times New Roman" panose="02020603050405020304" pitchFamily="18" charset="0"/>
                <a:cs typeface="Times New Roman" panose="02020603050405020304" pitchFamily="18" charset="0"/>
              </a:rPr>
              <a:t>. The salt solution in this instance is said to be hypertonic with respect to the blood cell </a:t>
            </a:r>
            <a:r>
              <a:rPr lang="en-US" sz="3200" dirty="0" smtClean="0">
                <a:latin typeface="Times New Roman" panose="02020603050405020304" pitchFamily="18" charset="0"/>
                <a:cs typeface="Times New Roman" panose="02020603050405020304" pitchFamily="18" charset="0"/>
              </a:rPr>
              <a:t>contents.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516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Finally, if the blood is mixed with 0.2% NaCl solution or with distilled water, water enters the blood cells, causing them to swell and finally burst, with the liberation of hemoglobin. This phenomenon is known as hemolysis, and the weak salt solution or water is said to be hypotonic with respect to the blood.</a:t>
            </a:r>
          </a:p>
        </p:txBody>
      </p:sp>
    </p:spTree>
    <p:extLst>
      <p:ext uri="{BB962C8B-B14F-4D97-AF65-F5344CB8AC3E}">
        <p14:creationId xmlns:p14="http://schemas.microsoft.com/office/powerpoint/2010/main" val="2642970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It is noted that the </a:t>
            </a:r>
            <a:r>
              <a:rPr lang="en-US" sz="3200" b="1" dirty="0">
                <a:latin typeface="Times New Roman" panose="02020603050405020304" pitchFamily="18" charset="0"/>
                <a:cs typeface="Times New Roman" panose="02020603050405020304" pitchFamily="18" charset="0"/>
              </a:rPr>
              <a:t>red blood cell membrane is not impermeable to all drugs</a:t>
            </a:r>
            <a:r>
              <a:rPr lang="en-US" sz="3200" dirty="0">
                <a:latin typeface="Times New Roman" panose="02020603050405020304" pitchFamily="18" charset="0"/>
                <a:cs typeface="Times New Roman" panose="02020603050405020304" pitchFamily="18" charset="0"/>
              </a:rPr>
              <a:t>; that is, it is not a perfect semipermeable membrane. Thus, it will permit the passage of not only water molecules but also solutes such as </a:t>
            </a:r>
            <a:r>
              <a:rPr lang="en-US" sz="3200" b="1" dirty="0">
                <a:latin typeface="Times New Roman" panose="02020603050405020304" pitchFamily="18" charset="0"/>
                <a:cs typeface="Times New Roman" panose="02020603050405020304" pitchFamily="18" charset="0"/>
              </a:rPr>
              <a:t>urea, ammonium chloride, alcohol, and boric </a:t>
            </a:r>
            <a:r>
              <a:rPr lang="en-US" sz="3200" b="1" dirty="0" smtClean="0">
                <a:latin typeface="Times New Roman" panose="02020603050405020304" pitchFamily="18" charset="0"/>
                <a:cs typeface="Times New Roman" panose="02020603050405020304" pitchFamily="18" charset="0"/>
              </a:rPr>
              <a:t>acid.</a:t>
            </a:r>
          </a:p>
          <a:p>
            <a:pPr marL="0" indent="0" algn="just">
              <a:buNone/>
            </a:pP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2.0% solution of boric acid has the same osmotic pressure as the blood cell contents </a:t>
            </a:r>
            <a:r>
              <a:rPr lang="en-US" sz="3200" dirty="0" smtClean="0">
                <a:latin typeface="Times New Roman" panose="02020603050405020304" pitchFamily="18" charset="0"/>
                <a:cs typeface="Times New Roman" panose="02020603050405020304" pitchFamily="18" charset="0"/>
              </a:rPr>
              <a:t>and </a:t>
            </a:r>
            <a:r>
              <a:rPr lang="en-US" sz="3200" dirty="0">
                <a:latin typeface="Times New Roman" panose="02020603050405020304" pitchFamily="18" charset="0"/>
                <a:cs typeface="Times New Roman" panose="02020603050405020304" pitchFamily="18" charset="0"/>
              </a:rPr>
              <a:t>is therefore said to be isosmotic with blood. The molecules of boric acid pass freely through the erythrocyte </a:t>
            </a:r>
            <a:r>
              <a:rPr lang="en-US" sz="3200" dirty="0" smtClean="0">
                <a:latin typeface="Times New Roman" panose="02020603050405020304" pitchFamily="18" charset="0"/>
                <a:cs typeface="Times New Roman" panose="02020603050405020304" pitchFamily="18" charset="0"/>
              </a:rPr>
              <a:t>membrane, </a:t>
            </a:r>
            <a:r>
              <a:rPr lang="en-US" sz="3200" dirty="0">
                <a:latin typeface="Times New Roman" panose="02020603050405020304" pitchFamily="18" charset="0"/>
                <a:cs typeface="Times New Roman" panose="02020603050405020304" pitchFamily="18" charset="0"/>
              </a:rPr>
              <a:t>regardless of </a:t>
            </a:r>
            <a:r>
              <a:rPr lang="en-US" sz="3200" dirty="0" smtClean="0">
                <a:latin typeface="Times New Roman" panose="02020603050405020304" pitchFamily="18" charset="0"/>
                <a:cs typeface="Times New Roman" panose="02020603050405020304" pitchFamily="18" charset="0"/>
              </a:rPr>
              <a:t>concentration.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92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pH Scale and Corresponding Hydrogen and Hydroxyl Ion Concentrations </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816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As a result, this solution acts essentially as water when in contact with blood cells. </a:t>
            </a:r>
            <a:r>
              <a:rPr lang="en-US" sz="3200" b="1" dirty="0">
                <a:latin typeface="Times New Roman" panose="02020603050405020304" pitchFamily="18" charset="0"/>
                <a:cs typeface="Times New Roman" panose="02020603050405020304" pitchFamily="18" charset="0"/>
              </a:rPr>
              <a:t>Because it is extremely hypotonic with respect to the blood, boric acid solution brings about rapid hemolysis. </a:t>
            </a:r>
            <a:r>
              <a:rPr lang="en-US" sz="3200" dirty="0">
                <a:latin typeface="Times New Roman" panose="02020603050405020304" pitchFamily="18" charset="0"/>
                <a:cs typeface="Times New Roman" panose="02020603050405020304" pitchFamily="18" charset="0"/>
              </a:rPr>
              <a:t>Therefore, </a:t>
            </a:r>
            <a:r>
              <a:rPr lang="en-US" sz="3200" b="1" dirty="0">
                <a:latin typeface="Times New Roman" panose="02020603050405020304" pitchFamily="18" charset="0"/>
                <a:cs typeface="Times New Roman" panose="02020603050405020304" pitchFamily="18" charset="0"/>
              </a:rPr>
              <a:t>a solution containing a quantity of drug calculated to be isosmotic with blood is isotonic only when the blood cells are impermeable to the solute molecules and permeable to the solvent, water</a:t>
            </a:r>
            <a:r>
              <a:rPr lang="en-US" sz="3200" dirty="0">
                <a:latin typeface="Times New Roman" panose="02020603050405020304" pitchFamily="18" charset="0"/>
                <a:cs typeface="Times New Roman" panose="02020603050405020304" pitchFamily="18" charset="0"/>
              </a:rPr>
              <a:t>. It is interesting to note that the mucous lining of the eye acts as a true semipermeable membrane to boric acid in solution. Accordingly, a 2.0% boric acid solution serves as an isotonic ophthalmic </a:t>
            </a:r>
            <a:r>
              <a:rPr lang="en-US" sz="3200" dirty="0" smtClean="0">
                <a:latin typeface="Times New Roman" panose="02020603050405020304" pitchFamily="18" charset="0"/>
                <a:cs typeface="Times New Roman" panose="02020603050405020304" pitchFamily="18" charset="0"/>
              </a:rPr>
              <a:t>preparation.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630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703"/>
            <a:ext cx="10515600" cy="5615260"/>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Applications of isotonic solutions</a:t>
            </a:r>
          </a:p>
          <a:p>
            <a:pPr marL="0" indent="0" algn="just">
              <a:buNone/>
            </a:pPr>
            <a:r>
              <a:rPr lang="en-US" sz="3200" b="1" dirty="0" smtClean="0">
                <a:latin typeface="Times New Roman" panose="02020603050405020304" pitchFamily="18" charset="0"/>
                <a:cs typeface="Times New Roman" panose="02020603050405020304" pitchFamily="18" charset="0"/>
              </a:rPr>
              <a:t>Ophthalmic medication </a:t>
            </a:r>
          </a:p>
          <a:p>
            <a:pPr marL="0" indent="0" algn="just">
              <a:buNone/>
            </a:pPr>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is generally accepted that ophthalmic preparations intended for instillation into the cul-de-sac of the eye should be approximately isotonic to avoid </a:t>
            </a:r>
            <a:r>
              <a:rPr lang="en-US" sz="3200" dirty="0" smtClean="0">
                <a:latin typeface="Times New Roman" panose="02020603050405020304" pitchFamily="18" charset="0"/>
                <a:cs typeface="Times New Roman" panose="02020603050405020304" pitchFamily="18" charset="0"/>
              </a:rPr>
              <a:t>irritation. </a:t>
            </a:r>
            <a:r>
              <a:rPr lang="en-US" sz="3200" dirty="0">
                <a:latin typeface="Times New Roman" panose="02020603050405020304" pitchFamily="18" charset="0"/>
                <a:cs typeface="Times New Roman" panose="02020603050405020304" pitchFamily="18" charset="0"/>
              </a:rPr>
              <a:t>It also has been stated that the abnormal tonicity of contact lens solutions can cause the lens to adhere to the eye and/or cause burning or dryness and photophobia. </a:t>
            </a:r>
          </a:p>
        </p:txBody>
      </p:sp>
    </p:spTree>
    <p:extLst>
      <p:ext uri="{BB962C8B-B14F-4D97-AF65-F5344CB8AC3E}">
        <p14:creationId xmlns:p14="http://schemas.microsoft.com/office/powerpoint/2010/main" val="3331449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Neonatal enteral and total peripheral medication</a:t>
            </a:r>
          </a:p>
          <a:p>
            <a:pPr marL="0" indent="0" algn="just">
              <a:buNone/>
            </a:pPr>
            <a:r>
              <a:rPr lang="en-US" sz="3200" dirty="0">
                <a:latin typeface="Times New Roman" panose="02020603050405020304" pitchFamily="18" charset="0"/>
                <a:cs typeface="Times New Roman" panose="02020603050405020304" pitchFamily="18" charset="0"/>
              </a:rPr>
              <a:t>Because of the different fluid and protein requirements of neonates and pediatric patients, the final concentration of glucose and amino acids are often different from those of an </a:t>
            </a:r>
            <a:r>
              <a:rPr lang="en-US" sz="3200" dirty="0" smtClean="0">
                <a:latin typeface="Times New Roman" panose="02020603050405020304" pitchFamily="18" charset="0"/>
                <a:cs typeface="Times New Roman" panose="02020603050405020304" pitchFamily="18" charset="0"/>
              </a:rPr>
              <a:t>adult. Therefore, care should be taken to render them isotonic with the body fluids.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218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Hyperosmotic agents </a:t>
            </a:r>
          </a:p>
          <a:p>
            <a:pPr marL="0" indent="0" algn="just">
              <a:buNone/>
            </a:pPr>
            <a:r>
              <a:rPr lang="en-US" sz="3200" dirty="0" smtClean="0">
                <a:latin typeface="Times New Roman" panose="02020603050405020304" pitchFamily="18" charset="0"/>
                <a:cs typeface="Times New Roman" panose="02020603050405020304" pitchFamily="18" charset="0"/>
              </a:rPr>
              <a:t>Therapies </a:t>
            </a:r>
            <a:r>
              <a:rPr lang="en-US" sz="3200" dirty="0">
                <a:latin typeface="Times New Roman" panose="02020603050405020304" pitchFamily="18" charset="0"/>
                <a:cs typeface="Times New Roman" panose="02020603050405020304" pitchFamily="18" charset="0"/>
              </a:rPr>
              <a:t>directly applying osmotic gradients therapeutically are few.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Upon </a:t>
            </a:r>
            <a:r>
              <a:rPr lang="en-US" sz="3200" dirty="0">
                <a:latin typeface="Times New Roman" panose="02020603050405020304" pitchFamily="18" charset="0"/>
                <a:cs typeface="Times New Roman" panose="02020603050405020304" pitchFamily="18" charset="0"/>
              </a:rPr>
              <a:t>nebulization of these solutions, water movement is increased through the lungs’ transepithelial surface to dilute any mucus volume. Higher osmolarities produce transepithelial movement through tight </a:t>
            </a:r>
            <a:r>
              <a:rPr lang="en-US" sz="3200" dirty="0" smtClean="0">
                <a:latin typeface="Times New Roman" panose="02020603050405020304" pitchFamily="18" charset="0"/>
                <a:cs typeface="Times New Roman" panose="02020603050405020304" pitchFamily="18" charset="0"/>
              </a:rPr>
              <a:t>junctions, further </a:t>
            </a:r>
            <a:r>
              <a:rPr lang="en-US" sz="3200" dirty="0">
                <a:latin typeface="Times New Roman" panose="02020603050405020304" pitchFamily="18" charset="0"/>
                <a:cs typeface="Times New Roman" panose="02020603050405020304" pitchFamily="18" charset="0"/>
              </a:rPr>
              <a:t>accelerating tracheobronchial mucocillary </a:t>
            </a:r>
            <a:r>
              <a:rPr lang="en-US" sz="3200" dirty="0" smtClean="0">
                <a:latin typeface="Times New Roman" panose="02020603050405020304" pitchFamily="18" charset="0"/>
                <a:cs typeface="Times New Roman" panose="02020603050405020304" pitchFamily="18" charset="0"/>
              </a:rPr>
              <a:t>clearance.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923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Parenteral medication </a:t>
            </a:r>
          </a:p>
          <a:p>
            <a:pPr marL="0" indent="0" algn="just">
              <a:buNone/>
            </a:pPr>
            <a:r>
              <a:rPr lang="en-US" sz="3200" dirty="0" smtClean="0">
                <a:latin typeface="Times New Roman" panose="02020603050405020304" pitchFamily="18" charset="0"/>
                <a:cs typeface="Times New Roman" panose="02020603050405020304" pitchFamily="18" charset="0"/>
              </a:rPr>
              <a:t>Solutions </a:t>
            </a:r>
            <a:r>
              <a:rPr lang="en-US" sz="3200" dirty="0">
                <a:latin typeface="Times New Roman" panose="02020603050405020304" pitchFamily="18" charset="0"/>
                <a:cs typeface="Times New Roman" panose="02020603050405020304" pitchFamily="18" charset="0"/>
              </a:rPr>
              <a:t>that differ from the serum in tonicity generally cause tissue irritation, pain on injection, and electrolyte </a:t>
            </a:r>
            <a:r>
              <a:rPr lang="en-US" sz="3200" dirty="0" smtClean="0">
                <a:latin typeface="Times New Roman" panose="02020603050405020304" pitchFamily="18" charset="0"/>
                <a:cs typeface="Times New Roman" panose="02020603050405020304" pitchFamily="18" charset="0"/>
              </a:rPr>
              <a:t>shifts etc.</a:t>
            </a:r>
          </a:p>
          <a:p>
            <a:pPr marL="0" indent="0" algn="just">
              <a:buNone/>
            </a:pPr>
            <a:r>
              <a:rPr lang="en-US" sz="3200" dirty="0" smtClean="0">
                <a:latin typeface="Times New Roman" panose="02020603050405020304" pitchFamily="18" charset="0"/>
                <a:cs typeface="Times New Roman" panose="02020603050405020304" pitchFamily="18" charset="0"/>
              </a:rPr>
              <a:t>Excessive </a:t>
            </a:r>
            <a:r>
              <a:rPr lang="en-US" sz="3200" dirty="0">
                <a:latin typeface="Times New Roman" panose="02020603050405020304" pitchFamily="18" charset="0"/>
                <a:cs typeface="Times New Roman" panose="02020603050405020304" pitchFamily="18" charset="0"/>
              </a:rPr>
              <a:t>infusion of hypotonic fluids may cause swelling of red blood cells, hemolysis, and water invasion of the body’s cells in general.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Excessive infusion of hypertonic fluids leads to a wide variety of complications. For example, </a:t>
            </a:r>
            <a:r>
              <a:rPr lang="en-US" sz="3200" dirty="0" smtClean="0">
                <a:latin typeface="Times New Roman" panose="02020603050405020304" pitchFamily="18" charset="0"/>
                <a:cs typeface="Times New Roman" panose="02020603050405020304" pitchFamily="18" charset="0"/>
              </a:rPr>
              <a:t>hyperglycemia</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osmotic </a:t>
            </a:r>
            <a:r>
              <a:rPr lang="en-US" sz="3200" dirty="0">
                <a:latin typeface="Times New Roman" panose="02020603050405020304" pitchFamily="18" charset="0"/>
                <a:cs typeface="Times New Roman" panose="02020603050405020304" pitchFamily="18" charset="0"/>
              </a:rPr>
              <a:t>diuresis, loss of water and electrolytes, dehydration, and coma</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Therefore, parenteral medication needs to isotonic with the body fluids to avoid </a:t>
            </a:r>
            <a:r>
              <a:rPr lang="en-US" sz="3200" smtClean="0">
                <a:latin typeface="Times New Roman" panose="02020603050405020304" pitchFamily="18" charset="0"/>
                <a:cs typeface="Times New Roman" panose="02020603050405020304" pitchFamily="18" charset="0"/>
              </a:rPr>
              <a:t>such complications.</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099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Methods of adjusting tonicity </a:t>
            </a:r>
          </a:p>
          <a:p>
            <a:pPr marL="0" indent="0" algn="just">
              <a:buNone/>
            </a:pPr>
            <a:r>
              <a:rPr lang="en-US" sz="3200" dirty="0">
                <a:latin typeface="Times New Roman" panose="02020603050405020304" pitchFamily="18" charset="0"/>
                <a:cs typeface="Times New Roman" panose="02020603050405020304" pitchFamily="18" charset="0"/>
              </a:rPr>
              <a:t>There are several methods for adjusting the tonicity of an aqueous solution, provided, of course, that the solution is hypotonic when the drug and additives are dissolved. The most prominent of these methods are the </a:t>
            </a:r>
            <a:r>
              <a:rPr lang="en-US" sz="3200" b="1" dirty="0">
                <a:latin typeface="Times New Roman" panose="02020603050405020304" pitchFamily="18" charset="0"/>
                <a:cs typeface="Times New Roman" panose="02020603050405020304" pitchFamily="18" charset="0"/>
              </a:rPr>
              <a:t>freezing-point depression method, the sodium chloride equivalent method, and the isotonic solution V-value method</a:t>
            </a:r>
            <a:r>
              <a:rPr lang="en-US" sz="3200" dirty="0">
                <a:latin typeface="Times New Roman" panose="02020603050405020304" pitchFamily="18" charset="0"/>
                <a:cs typeface="Times New Roman" panose="02020603050405020304" pitchFamily="18" charset="0"/>
              </a:rPr>
              <a:t>. The first two of these methods can be used with a three-step problem-solving process, based on sodium chloride.</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1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514350" indent="-514350" algn="just">
              <a:buAutoNum type="arabicPeriod"/>
            </a:pPr>
            <a:r>
              <a:rPr lang="en-US" sz="3200" dirty="0" smtClean="0">
                <a:latin typeface="Times New Roman" panose="02020603050405020304" pitchFamily="18" charset="0"/>
                <a:cs typeface="Times New Roman" panose="02020603050405020304" pitchFamily="18" charset="0"/>
              </a:rPr>
              <a:t>Identify </a:t>
            </a:r>
            <a:r>
              <a:rPr lang="en-US" sz="3200" dirty="0">
                <a:latin typeface="Times New Roman" panose="02020603050405020304" pitchFamily="18" charset="0"/>
                <a:cs typeface="Times New Roman" panose="02020603050405020304" pitchFamily="18" charset="0"/>
              </a:rPr>
              <a:t>a reference solution and the associated tonicity parameter. </a:t>
            </a:r>
            <a:endParaRPr lang="en-US" sz="3200" dirty="0" smtClean="0">
              <a:latin typeface="Times New Roman" panose="02020603050405020304" pitchFamily="18" charset="0"/>
              <a:cs typeface="Times New Roman" panose="02020603050405020304" pitchFamily="18" charset="0"/>
            </a:endParaRPr>
          </a:p>
          <a:p>
            <a:pPr marL="514350" indent="-514350" algn="just">
              <a:buAutoNum type="arabicPeriod"/>
            </a:pPr>
            <a:r>
              <a:rPr lang="en-US" sz="3200" dirty="0" smtClean="0">
                <a:latin typeface="Times New Roman" panose="02020603050405020304" pitchFamily="18" charset="0"/>
                <a:cs typeface="Times New Roman" panose="02020603050405020304" pitchFamily="18" charset="0"/>
              </a:rPr>
              <a:t>Determine </a:t>
            </a:r>
            <a:r>
              <a:rPr lang="en-US" sz="3200" dirty="0">
                <a:latin typeface="Times New Roman" panose="02020603050405020304" pitchFamily="18" charset="0"/>
                <a:cs typeface="Times New Roman" panose="02020603050405020304" pitchFamily="18" charset="0"/>
              </a:rPr>
              <a:t>the contribution of the drug(s) and additive(s) to the total tonicity. </a:t>
            </a:r>
            <a:endParaRPr lang="en-US" sz="3200" dirty="0" smtClean="0">
              <a:latin typeface="Times New Roman" panose="02020603050405020304" pitchFamily="18" charset="0"/>
              <a:cs typeface="Times New Roman" panose="02020603050405020304" pitchFamily="18" charset="0"/>
            </a:endParaRPr>
          </a:p>
          <a:p>
            <a:pPr marL="514350" indent="-514350" algn="just">
              <a:buAutoNum type="arabicPeriod"/>
            </a:pPr>
            <a:r>
              <a:rPr lang="en-US" sz="3200" dirty="0" smtClean="0">
                <a:latin typeface="Times New Roman" panose="02020603050405020304" pitchFamily="18" charset="0"/>
                <a:cs typeface="Times New Roman" panose="02020603050405020304" pitchFamily="18" charset="0"/>
              </a:rPr>
              <a:t>Determine </a:t>
            </a:r>
            <a:r>
              <a:rPr lang="en-US" sz="3200" dirty="0">
                <a:latin typeface="Times New Roman" panose="02020603050405020304" pitchFamily="18" charset="0"/>
                <a:cs typeface="Times New Roman" panose="02020603050405020304" pitchFamily="18" charset="0"/>
              </a:rPr>
              <a:t>the amount of sodium chloride needed by subtracting the contribution of the actual solution from the reference solution.</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975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Freezing-point–depression method</a:t>
            </a:r>
          </a:p>
          <a:p>
            <a:pPr marL="0" indent="0" algn="just">
              <a:buNone/>
            </a:pPr>
            <a:r>
              <a:rPr lang="en-US" sz="3200" dirty="0">
                <a:latin typeface="Times New Roman" panose="02020603050405020304" pitchFamily="18" charset="0"/>
                <a:cs typeface="Times New Roman" panose="02020603050405020304" pitchFamily="18" charset="0"/>
              </a:rPr>
              <a:t>The freezing-point method makes use of a D </a:t>
            </a:r>
            <a:r>
              <a:rPr lang="en-US" sz="3200" dirty="0" smtClean="0">
                <a:latin typeface="Times New Roman" panose="02020603050405020304" pitchFamily="18" charset="0"/>
                <a:cs typeface="Times New Roman" panose="02020603050405020304" pitchFamily="18" charset="0"/>
              </a:rPr>
              <a:t>value. </a:t>
            </a:r>
          </a:p>
          <a:p>
            <a:pPr marL="0" indent="0" algn="just">
              <a:buNone/>
            </a:pPr>
            <a:r>
              <a:rPr lang="en-US" sz="3200" dirty="0">
                <a:latin typeface="Times New Roman" panose="02020603050405020304" pitchFamily="18" charset="0"/>
                <a:cs typeface="Times New Roman" panose="02020603050405020304" pitchFamily="18" charset="0"/>
              </a:rPr>
              <a:t>The reference solution for the freezing-point-depression method is 0.9% sodium chloride, which has a freezing-point depression of ΔTf = 0.52°.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Using </a:t>
            </a:r>
            <a:r>
              <a:rPr lang="en-US" sz="3200" dirty="0">
                <a:latin typeface="Times New Roman" panose="02020603050405020304" pitchFamily="18" charset="0"/>
                <a:cs typeface="Times New Roman" panose="02020603050405020304" pitchFamily="18" charset="0"/>
              </a:rPr>
              <a:t>the three steps described above, the dexamethasone sodium phosphate solution in </a:t>
            </a:r>
            <a:r>
              <a:rPr lang="en-US" sz="3200" dirty="0" smtClean="0">
                <a:latin typeface="Times New Roman" panose="02020603050405020304" pitchFamily="18" charset="0"/>
                <a:cs typeface="Times New Roman" panose="02020603050405020304" pitchFamily="18" charset="0"/>
              </a:rPr>
              <a:t>the following example can </a:t>
            </a:r>
            <a:r>
              <a:rPr lang="en-US" sz="3200" dirty="0">
                <a:latin typeface="Times New Roman" panose="02020603050405020304" pitchFamily="18" charset="0"/>
                <a:cs typeface="Times New Roman" panose="02020603050405020304" pitchFamily="18" charset="0"/>
              </a:rPr>
              <a:t>be rendered isotonic as follows:</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029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Dexamethasone Sodium Phosphate………0.1</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Purified </a:t>
                </a:r>
                <a:r>
                  <a:rPr lang="en-US" sz="3200" dirty="0">
                    <a:latin typeface="Times New Roman" panose="02020603050405020304" pitchFamily="18" charset="0"/>
                    <a:cs typeface="Times New Roman" panose="02020603050405020304" pitchFamily="18" charset="0"/>
                  </a:rPr>
                  <a:t>Water </a:t>
                </a:r>
                <a:r>
                  <a:rPr lang="en-US" sz="3200" dirty="0" smtClean="0">
                    <a:latin typeface="Times New Roman" panose="02020603050405020304" pitchFamily="18" charset="0"/>
                    <a:cs typeface="Times New Roman" panose="02020603050405020304" pitchFamily="18" charset="0"/>
                  </a:rPr>
                  <a:t>qs………………………….30 ml</a:t>
                </a:r>
              </a:p>
              <a:p>
                <a:pPr marL="0" indent="0" algn="just">
                  <a:buNone/>
                </a:pPr>
                <a:r>
                  <a:rPr lang="en-US" sz="3200" dirty="0">
                    <a:latin typeface="Times New Roman" panose="02020603050405020304" pitchFamily="18" charset="0"/>
                    <a:cs typeface="Times New Roman" panose="02020603050405020304" pitchFamily="18" charset="0"/>
                  </a:rPr>
                  <a:t>Mft Isotonic Solution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Step </a:t>
                </a:r>
                <a:r>
                  <a:rPr lang="en-US" sz="3200" b="1"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—Reference solution: 0.9% sodium chloride.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l-GR" sz="3200" dirty="0" smtClean="0">
                    <a:latin typeface="Times New Roman" panose="02020603050405020304" pitchFamily="18" charset="0"/>
                    <a:cs typeface="Times New Roman" panose="02020603050405020304" pitchFamily="18" charset="0"/>
                  </a:rPr>
                  <a:t>Δ</a:t>
                </a:r>
                <a:r>
                  <a:rPr lang="en-US" sz="3200" dirty="0" err="1">
                    <a:latin typeface="Times New Roman" panose="02020603050405020304" pitchFamily="18" charset="0"/>
                    <a:cs typeface="Times New Roman" panose="02020603050405020304" pitchFamily="18" charset="0"/>
                  </a:rPr>
                  <a:t>Tf</a:t>
                </a:r>
                <a:r>
                  <a:rPr lang="en-US" sz="3200" dirty="0">
                    <a:latin typeface="Times New Roman" panose="02020603050405020304" pitchFamily="18" charset="0"/>
                    <a:cs typeface="Times New Roman" panose="02020603050405020304" pitchFamily="18" charset="0"/>
                  </a:rPr>
                  <a:t> = 0.52°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D </a:t>
                </a:r>
                <a:r>
                  <a:rPr lang="en-US" sz="3200" dirty="0">
                    <a:latin typeface="Times New Roman" panose="02020603050405020304" pitchFamily="18" charset="0"/>
                    <a:cs typeface="Times New Roman" panose="02020603050405020304" pitchFamily="18" charset="0"/>
                  </a:rPr>
                  <a:t>= 0.050°/0.5% (dexamethasone sodium phosphate)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Step </a:t>
                </a:r>
                <a:r>
                  <a:rPr lang="en-US" sz="3200" b="1"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—Contribution of </a:t>
                </a:r>
                <a:r>
                  <a:rPr lang="en-US" sz="3200" dirty="0" smtClean="0">
                    <a:latin typeface="Times New Roman" panose="02020603050405020304" pitchFamily="18" charset="0"/>
                    <a:cs typeface="Times New Roman" panose="02020603050405020304" pitchFamily="18" charset="0"/>
                  </a:rPr>
                  <a:t>drug</a:t>
                </a:r>
              </a:p>
              <a:p>
                <a:pPr marL="0" indent="0" algn="just">
                  <a:buNone/>
                </a:pP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0.050</m:t>
                        </m:r>
                      </m:num>
                      <m:den>
                        <m:r>
                          <a:rPr lang="en-US" sz="3200" b="0" i="1" smtClean="0">
                            <a:latin typeface="Cambria Math" panose="02040503050406030204" pitchFamily="18" charset="0"/>
                            <a:cs typeface="Times New Roman" panose="02020603050405020304" pitchFamily="18" charset="0"/>
                          </a:rPr>
                          <m:t>0.5% </m:t>
                        </m:r>
                        <m:r>
                          <a:rPr lang="en-US" sz="3200" b="0" i="1" smtClean="0">
                            <a:latin typeface="Cambria Math" panose="02040503050406030204" pitchFamily="18" charset="0"/>
                            <a:cs typeface="Times New Roman" panose="02020603050405020304" pitchFamily="18" charset="0"/>
                          </a:rPr>
                          <m:t>𝑑𝑟𝑢𝑔</m:t>
                        </m:r>
                        <m:r>
                          <a:rPr lang="en-US" sz="3200" b="0" i="1" smtClean="0">
                            <a:latin typeface="Cambria Math" panose="02040503050406030204" pitchFamily="18" charset="0"/>
                            <a:cs typeface="Times New Roman" panose="02020603050405020304" pitchFamily="18" charset="0"/>
                          </a:rPr>
                          <m:t> </m:t>
                        </m:r>
                      </m:den>
                    </m:f>
                  </m:oMath>
                </a14:m>
                <a:r>
                  <a:rPr lang="en-US" sz="3200" dirty="0" smtClean="0">
                    <a:latin typeface="Times New Roman" panose="02020603050405020304" pitchFamily="18" charset="0"/>
                    <a:cs typeface="Times New Roman" panose="02020603050405020304" pitchFamily="18" charset="0"/>
                  </a:rPr>
                  <a:t> x 0.1% drug =</a:t>
                </a:r>
                <a:r>
                  <a:rPr lang="pl-PL" sz="3200" dirty="0">
                    <a:latin typeface="Times New Roman" panose="02020603050405020304" pitchFamily="18" charset="0"/>
                    <a:cs typeface="Times New Roman" panose="02020603050405020304" pitchFamily="18" charset="0"/>
                  </a:rPr>
                  <a:t>0.010</a:t>
                </a:r>
                <a:r>
                  <a:rPr lang="pl-PL" sz="3200" baseline="30000" dirty="0">
                    <a:latin typeface="Times New Roman" panose="02020603050405020304" pitchFamily="18" charset="0"/>
                    <a:cs typeface="Times New Roman" panose="02020603050405020304" pitchFamily="18" charset="0"/>
                  </a:rPr>
                  <a:t>o</a:t>
                </a:r>
                <a:endParaRPr lang="en-US" sz="3200" baseline="300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83326"/>
                <a:ext cx="10515600" cy="5693637"/>
              </a:xfrm>
              <a:blipFill>
                <a:blip r:embed="rId2"/>
                <a:stretch>
                  <a:fillRect l="-1507" t="-2355"/>
                </a:stretch>
              </a:blipFill>
            </p:spPr>
            <p:txBody>
              <a:bodyPr/>
              <a:lstStyle/>
              <a:p>
                <a:r>
                  <a:rPr lang="en-US">
                    <a:noFill/>
                  </a:rPr>
                  <a:t> </a:t>
                </a:r>
              </a:p>
            </p:txBody>
          </p:sp>
        </mc:Fallback>
      </mc:AlternateContent>
    </p:spTree>
    <p:extLst>
      <p:ext uri="{BB962C8B-B14F-4D97-AF65-F5344CB8AC3E}">
        <p14:creationId xmlns:p14="http://schemas.microsoft.com/office/powerpoint/2010/main" val="2333970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Step 3</a:t>
                </a:r>
                <a:r>
                  <a:rPr lang="en-US" sz="3200" dirty="0">
                    <a:latin typeface="Times New Roman" panose="02020603050405020304" pitchFamily="18" charset="0"/>
                    <a:cs typeface="Times New Roman" panose="02020603050405020304" pitchFamily="18" charset="0"/>
                  </a:rPr>
                  <a:t>—Reference solution – Actual solution.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0.52</a:t>
                </a:r>
                <a:r>
                  <a:rPr lang="en-US" sz="3200" dirty="0">
                    <a:latin typeface="Times New Roman" panose="02020603050405020304" pitchFamily="18" charset="0"/>
                    <a:cs typeface="Times New Roman" panose="02020603050405020304" pitchFamily="18" charset="0"/>
                  </a:rPr>
                  <a:t>° – 0.01° = 0.51°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Sodium </a:t>
                </a:r>
                <a:r>
                  <a:rPr lang="en-US" sz="3200" dirty="0">
                    <a:latin typeface="Times New Roman" panose="02020603050405020304" pitchFamily="18" charset="0"/>
                    <a:cs typeface="Times New Roman" panose="02020603050405020304" pitchFamily="18" charset="0"/>
                  </a:rPr>
                  <a:t>chloride </a:t>
                </a:r>
                <a:r>
                  <a:rPr lang="en-US" sz="3200" dirty="0" smtClean="0">
                    <a:latin typeface="Times New Roman" panose="02020603050405020304" pitchFamily="18" charset="0"/>
                    <a:cs typeface="Times New Roman" panose="02020603050405020304" pitchFamily="18" charset="0"/>
                  </a:rPr>
                  <a:t>needed</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0.9% </m:t>
                        </m:r>
                        <m:r>
                          <a:rPr lang="en-US" sz="3200" b="0" i="1" smtClean="0">
                            <a:latin typeface="Cambria Math" panose="02040503050406030204" pitchFamily="18" charset="0"/>
                            <a:cs typeface="Times New Roman" panose="02020603050405020304" pitchFamily="18" charset="0"/>
                          </a:rPr>
                          <m:t>𝑁𝑎𝐶𝑙</m:t>
                        </m:r>
                      </m:num>
                      <m:den>
                        <m:r>
                          <m:rPr>
                            <m:nor/>
                          </m:rPr>
                          <a:rPr lang="en-US" sz="3200" dirty="0" smtClean="0">
                            <a:latin typeface="Times New Roman" panose="02020603050405020304" pitchFamily="18" charset="0"/>
                            <a:cs typeface="Times New Roman" panose="02020603050405020304" pitchFamily="18" charset="0"/>
                          </a:rPr>
                          <m:t>0.52°</m:t>
                        </m:r>
                      </m:den>
                    </m:f>
                  </m:oMath>
                </a14:m>
                <a:r>
                  <a:rPr lang="en-US" sz="3200" dirty="0" smtClean="0">
                    <a:latin typeface="Times New Roman" panose="02020603050405020304" pitchFamily="18" charset="0"/>
                    <a:cs typeface="Times New Roman" panose="02020603050405020304" pitchFamily="18" charset="0"/>
                  </a:rPr>
                  <a:t> x</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dirty="0">
                        <a:latin typeface="Times New Roman" panose="02020603050405020304" pitchFamily="18" charset="0"/>
                        <a:cs typeface="Times New Roman" panose="02020603050405020304" pitchFamily="18" charset="0"/>
                      </a:rPr>
                      <m:t>0.5</m:t>
                    </m:r>
                    <m:r>
                      <m:rPr>
                        <m:nor/>
                      </m:rPr>
                      <a:rPr lang="en-US" sz="3200" b="0" i="0" dirty="0" smtClean="0">
                        <a:latin typeface="Times New Roman" panose="02020603050405020304" pitchFamily="18" charset="0"/>
                        <a:cs typeface="Times New Roman" panose="02020603050405020304" pitchFamily="18" charset="0"/>
                      </a:rPr>
                      <m:t>1</m:t>
                    </m:r>
                    <m:r>
                      <m:rPr>
                        <m:nor/>
                      </m:rPr>
                      <a:rPr lang="en-US" sz="3200" dirty="0">
                        <a:latin typeface="Times New Roman" panose="02020603050405020304" pitchFamily="18" charset="0"/>
                        <a:cs typeface="Times New Roman" panose="02020603050405020304" pitchFamily="18" charset="0"/>
                      </a:rPr>
                      <m:t>°</m:t>
                    </m:r>
                  </m:oMath>
                </a14:m>
                <a:r>
                  <a:rPr lang="en-US" sz="3200" dirty="0" smtClean="0">
                    <a:latin typeface="Times New Roman" panose="02020603050405020304" pitchFamily="18" charset="0"/>
                    <a:cs typeface="Times New Roman" panose="02020603050405020304" pitchFamily="18" charset="0"/>
                  </a:rPr>
                  <a:t> =0.883% NaCl</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0.883</m:t>
                        </m:r>
                        <m:r>
                          <a:rPr lang="en-US" sz="3200" b="0" i="1" smtClean="0">
                            <a:latin typeface="Cambria Math" panose="02040503050406030204" pitchFamily="18" charset="0"/>
                            <a:cs typeface="Times New Roman" panose="02020603050405020304" pitchFamily="18" charset="0"/>
                          </a:rPr>
                          <m:t>𝑔</m:t>
                        </m:r>
                        <m:r>
                          <a:rPr lang="en-US" sz="3200" i="1">
                            <a:latin typeface="Cambria Math" panose="02040503050406030204" pitchFamily="18" charset="0"/>
                            <a:cs typeface="Times New Roman" panose="02020603050405020304" pitchFamily="18" charset="0"/>
                          </a:rPr>
                          <m:t> </m:t>
                        </m:r>
                        <m:r>
                          <a:rPr lang="en-US" sz="3200" i="1">
                            <a:latin typeface="Cambria Math" panose="02040503050406030204" pitchFamily="18" charset="0"/>
                            <a:cs typeface="Times New Roman" panose="02020603050405020304" pitchFamily="18" charset="0"/>
                          </a:rPr>
                          <m:t>𝑁𝑎𝐶𝑙</m:t>
                        </m:r>
                      </m:num>
                      <m:den>
                        <m:r>
                          <m:rPr>
                            <m:nor/>
                          </m:rPr>
                          <a:rPr lang="en-US" sz="3200" b="0" i="0" smtClean="0">
                            <a:latin typeface="Times New Roman" panose="02020603050405020304" pitchFamily="18" charset="0"/>
                            <a:cs typeface="Times New Roman" panose="02020603050405020304" pitchFamily="18" charset="0"/>
                          </a:rPr>
                          <m:t>100 </m:t>
                        </m:r>
                        <m:r>
                          <m:rPr>
                            <m:nor/>
                          </m:rPr>
                          <a:rPr lang="en-US" sz="3200" b="0" i="0" smtClean="0">
                            <a:latin typeface="Times New Roman" panose="02020603050405020304" pitchFamily="18" charset="0"/>
                            <a:cs typeface="Times New Roman" panose="02020603050405020304" pitchFamily="18" charset="0"/>
                          </a:rPr>
                          <m:t>ml</m:t>
                        </m:r>
                      </m:den>
                    </m:f>
                  </m:oMath>
                </a14:m>
                <a:r>
                  <a:rPr lang="en-US" sz="3200" dirty="0">
                    <a:latin typeface="Times New Roman" panose="02020603050405020304" pitchFamily="18" charset="0"/>
                    <a:cs typeface="Times New Roman" panose="02020603050405020304" pitchFamily="18" charset="0"/>
                  </a:rPr>
                  <a:t> x </a:t>
                </a:r>
                <a:r>
                  <a:rPr lang="en-US" sz="3200" dirty="0" smtClean="0">
                    <a:latin typeface="Times New Roman" panose="02020603050405020304" pitchFamily="18" charset="0"/>
                    <a:cs typeface="Times New Roman" panose="02020603050405020304" pitchFamily="18" charset="0"/>
                  </a:rPr>
                  <a:t>30 ml </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0.265g </a:t>
                </a:r>
                <a:r>
                  <a:rPr lang="en-US" sz="3200" dirty="0">
                    <a:latin typeface="Times New Roman" panose="02020603050405020304" pitchFamily="18" charset="0"/>
                    <a:cs typeface="Times New Roman" panose="02020603050405020304" pitchFamily="18" charset="0"/>
                  </a:rPr>
                  <a:t>NaCl</a:t>
                </a: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83326"/>
                <a:ext cx="10515600" cy="5693637"/>
              </a:xfrm>
              <a:blipFill>
                <a:blip r:embed="rId2"/>
                <a:stretch>
                  <a:fillRect l="-1507" t="-2355"/>
                </a:stretch>
              </a:blipFill>
            </p:spPr>
            <p:txBody>
              <a:bodyPr/>
              <a:lstStyle/>
              <a:p>
                <a:r>
                  <a:rPr lang="en-US">
                    <a:noFill/>
                  </a:rPr>
                  <a:t> </a:t>
                </a:r>
              </a:p>
            </p:txBody>
          </p:sp>
        </mc:Fallback>
      </mc:AlternateContent>
    </p:spTree>
    <p:extLst>
      <p:ext uri="{BB962C8B-B14F-4D97-AF65-F5344CB8AC3E}">
        <p14:creationId xmlns:p14="http://schemas.microsoft.com/office/powerpoint/2010/main" val="279035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endParaRPr lang="en-US" sz="32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25064775"/>
              </p:ext>
            </p:extLst>
          </p:nvPr>
        </p:nvGraphicFramePr>
        <p:xfrm>
          <a:off x="2743202" y="1005834"/>
          <a:ext cx="5351461" cy="5185968"/>
        </p:xfrm>
        <a:graphic>
          <a:graphicData uri="http://schemas.openxmlformats.org/drawingml/2006/table">
            <a:tbl>
              <a:tblPr firstRow="1" firstCol="1" bandRow="1">
                <a:tableStyleId>{5C22544A-7EE6-4342-B048-85BDC9FD1C3A}</a:tableStyleId>
              </a:tblPr>
              <a:tblGrid>
                <a:gridCol w="760851">
                  <a:extLst>
                    <a:ext uri="{9D8B030D-6E8A-4147-A177-3AD203B41FA5}">
                      <a16:colId xmlns:a16="http://schemas.microsoft.com/office/drawing/2014/main" val="892199374"/>
                    </a:ext>
                  </a:extLst>
                </a:gridCol>
                <a:gridCol w="1912754">
                  <a:extLst>
                    <a:ext uri="{9D8B030D-6E8A-4147-A177-3AD203B41FA5}">
                      <a16:colId xmlns:a16="http://schemas.microsoft.com/office/drawing/2014/main" val="1266775918"/>
                    </a:ext>
                  </a:extLst>
                </a:gridCol>
                <a:gridCol w="1912754">
                  <a:extLst>
                    <a:ext uri="{9D8B030D-6E8A-4147-A177-3AD203B41FA5}">
                      <a16:colId xmlns:a16="http://schemas.microsoft.com/office/drawing/2014/main" val="1516698214"/>
                    </a:ext>
                  </a:extLst>
                </a:gridCol>
                <a:gridCol w="765102">
                  <a:extLst>
                    <a:ext uri="{9D8B030D-6E8A-4147-A177-3AD203B41FA5}">
                      <a16:colId xmlns:a16="http://schemas.microsoft.com/office/drawing/2014/main" val="7991154"/>
                    </a:ext>
                  </a:extLst>
                </a:gridCol>
              </a:tblGrid>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pH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[H</a:t>
                      </a:r>
                      <a:r>
                        <a:rPr lang="en-US" sz="1600" baseline="-25000">
                          <a:effectLst/>
                          <a:latin typeface="Times New Roman" panose="02020603050405020304" pitchFamily="18" charset="0"/>
                          <a:cs typeface="Times New Roman" panose="02020603050405020304" pitchFamily="18" charset="0"/>
                        </a:rPr>
                        <a:t>3</a:t>
                      </a:r>
                      <a:r>
                        <a:rPr lang="en-US" sz="1600">
                          <a:effectLst/>
                          <a:latin typeface="Times New Roman" panose="02020603050405020304" pitchFamily="18" charset="0"/>
                          <a:cs typeface="Times New Roman" panose="02020603050405020304" pitchFamily="18" charset="0"/>
                        </a:rPr>
                        <a:t>O</a:t>
                      </a:r>
                      <a:r>
                        <a:rPr lang="en-US" sz="1600" baseline="30000">
                          <a:effectLst/>
                          <a:latin typeface="Times New Roman" panose="02020603050405020304" pitchFamily="18" charset="0"/>
                          <a:cs typeface="Times New Roman" panose="02020603050405020304" pitchFamily="18" charset="0"/>
                        </a:rPr>
                        <a:t>+</a:t>
                      </a:r>
                      <a:r>
                        <a:rPr lang="en-US" sz="1600">
                          <a:effectLst/>
                          <a:latin typeface="Times New Roman" panose="02020603050405020304" pitchFamily="18" charset="0"/>
                          <a:cs typeface="Times New Roman" panose="02020603050405020304" pitchFamily="18" charset="0"/>
                        </a:rPr>
                        <a:t>] (moles/liter)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[OH</a:t>
                      </a:r>
                      <a:r>
                        <a:rPr lang="en-US" sz="1600" baseline="30000">
                          <a:effectLst/>
                          <a:latin typeface="Times New Roman" panose="02020603050405020304" pitchFamily="18" charset="0"/>
                          <a:cs typeface="Times New Roman" panose="02020603050405020304" pitchFamily="18" charset="0"/>
                        </a:rPr>
                        <a:t>-1</a:t>
                      </a:r>
                      <a:r>
                        <a:rPr lang="en-US" sz="1600">
                          <a:effectLst/>
                          <a:latin typeface="Times New Roman" panose="02020603050405020304" pitchFamily="18" charset="0"/>
                          <a:cs typeface="Times New Roman" panose="02020603050405020304" pitchFamily="18" charset="0"/>
                        </a:rPr>
                        <a:t>] (moles/liter)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9691199"/>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0</a:t>
                      </a:r>
                      <a:r>
                        <a:rPr lang="en-US" sz="1600">
                          <a:effectLst/>
                          <a:latin typeface="Times New Roman" panose="02020603050405020304" pitchFamily="18" charset="0"/>
                          <a:cs typeface="Times New Roman" panose="02020603050405020304" pitchFamily="18" charset="0"/>
                        </a:rPr>
                        <a:t> = 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517490"/>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1205259"/>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9329940"/>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-11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Acidic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9924163"/>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693499"/>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4576076"/>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909300"/>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Neutral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1011519"/>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2367677"/>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843429"/>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577578"/>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Basic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568429"/>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542185"/>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1587003"/>
                  </a:ext>
                </a:extLst>
              </a:tr>
              <a:tr h="324123">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-14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10</a:t>
                      </a:r>
                      <a:r>
                        <a:rPr lang="en-US" sz="1600" baseline="30000">
                          <a:effectLst/>
                          <a:latin typeface="Times New Roman" panose="02020603050405020304" pitchFamily="18" charset="0"/>
                          <a:cs typeface="Times New Roman" panose="02020603050405020304" pitchFamily="18" charset="0"/>
                        </a:rPr>
                        <a:t>0</a:t>
                      </a:r>
                      <a:r>
                        <a:rPr lang="en-US" sz="1600">
                          <a:effectLst/>
                          <a:latin typeface="Times New Roman" panose="02020603050405020304" pitchFamily="18" charset="0"/>
                          <a:cs typeface="Times New Roman" panose="02020603050405020304" pitchFamily="18" charset="0"/>
                        </a:rPr>
                        <a:t> = 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703508"/>
                  </a:ext>
                </a:extLst>
              </a:tr>
            </a:tbl>
          </a:graphicData>
        </a:graphic>
      </p:graphicFrame>
    </p:spTree>
    <p:extLst>
      <p:ext uri="{BB962C8B-B14F-4D97-AF65-F5344CB8AC3E}">
        <p14:creationId xmlns:p14="http://schemas.microsoft.com/office/powerpoint/2010/main" val="649376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83326"/>
                <a:ext cx="10515600" cy="5693637"/>
              </a:xfrm>
            </p:spPr>
            <p:txBody>
              <a:bodyPr>
                <a:normAutofit fontScale="92500" lnSpcReduction="20000"/>
              </a:bodyPr>
              <a:lstStyle/>
              <a:p>
                <a:pPr marL="0" indent="0" algn="just">
                  <a:buNone/>
                </a:pPr>
                <a:r>
                  <a:rPr lang="en-US" sz="3200" dirty="0" smtClean="0">
                    <a:latin typeface="Times New Roman" panose="02020603050405020304" pitchFamily="18" charset="0"/>
                    <a:cs typeface="Times New Roman" panose="02020603050405020304" pitchFamily="18" charset="0"/>
                  </a:rPr>
                  <a:t>The above solution could be made isotonic with any appropriate material other than sodium chloride by using the D value for that material. For example, to make the solution isotonic with glucose with a D value, D = 0.091°/1%;</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1</m:t>
                        </m:r>
                        <m:r>
                          <a:rPr lang="en-US" sz="3200" i="1">
                            <a:latin typeface="Cambria Math" panose="02040503050406030204" pitchFamily="18" charset="0"/>
                            <a:cs typeface="Times New Roman" panose="02020603050405020304" pitchFamily="18" charset="0"/>
                          </a:rPr>
                          <m:t>% </m:t>
                        </m:r>
                        <m:r>
                          <a:rPr lang="en-US" sz="3200" b="0" i="1" smtClean="0">
                            <a:latin typeface="Cambria Math" panose="02040503050406030204" pitchFamily="18" charset="0"/>
                            <a:cs typeface="Times New Roman" panose="02020603050405020304" pitchFamily="18" charset="0"/>
                          </a:rPr>
                          <m:t>𝐷𝑒𝑥𝑡𝑟𝑜𝑠𝑒</m:t>
                        </m:r>
                      </m:num>
                      <m:den>
                        <m:r>
                          <m:rPr>
                            <m:nor/>
                          </m:rPr>
                          <a:rPr lang="en-US" sz="3200" dirty="0">
                            <a:latin typeface="Times New Roman" panose="02020603050405020304" pitchFamily="18" charset="0"/>
                            <a:cs typeface="Times New Roman" panose="02020603050405020304" pitchFamily="18" charset="0"/>
                          </a:rPr>
                          <m:t>0.</m:t>
                        </m:r>
                        <m:r>
                          <m:rPr>
                            <m:nor/>
                          </m:rPr>
                          <a:rPr lang="en-US" sz="3200" b="0" i="0" dirty="0" smtClean="0">
                            <a:latin typeface="Times New Roman" panose="02020603050405020304" pitchFamily="18" charset="0"/>
                            <a:cs typeface="Times New Roman" panose="02020603050405020304" pitchFamily="18" charset="0"/>
                          </a:rPr>
                          <m:t>091</m:t>
                        </m:r>
                        <m:r>
                          <m:rPr>
                            <m:nor/>
                          </m:rPr>
                          <a:rPr lang="en-US" sz="3200" dirty="0">
                            <a:latin typeface="Times New Roman" panose="02020603050405020304" pitchFamily="18" charset="0"/>
                            <a:cs typeface="Times New Roman" panose="02020603050405020304" pitchFamily="18" charset="0"/>
                          </a:rPr>
                          <m:t>°</m:t>
                        </m:r>
                      </m:den>
                    </m:f>
                  </m:oMath>
                </a14:m>
                <a:r>
                  <a:rPr lang="en-US" sz="3200" dirty="0">
                    <a:latin typeface="Times New Roman" panose="02020603050405020304" pitchFamily="18" charset="0"/>
                    <a:cs typeface="Times New Roman" panose="02020603050405020304" pitchFamily="18" charset="0"/>
                  </a:rPr>
                  <a:t> x </a:t>
                </a:r>
                <a14:m>
                  <m:oMath xmlns:m="http://schemas.openxmlformats.org/officeDocument/2006/math">
                    <m:r>
                      <m:rPr>
                        <m:nor/>
                      </m:rPr>
                      <a:rPr lang="en-US" sz="3200" dirty="0">
                        <a:latin typeface="Times New Roman" panose="02020603050405020304" pitchFamily="18" charset="0"/>
                        <a:cs typeface="Times New Roman" panose="02020603050405020304" pitchFamily="18" charset="0"/>
                      </a:rPr>
                      <m:t>0.5</m:t>
                    </m:r>
                    <m:r>
                      <m:rPr>
                        <m:nor/>
                      </m:rPr>
                      <a:rPr lang="en-US" sz="3200" b="0" i="0" dirty="0" smtClean="0">
                        <a:latin typeface="Times New Roman" panose="02020603050405020304" pitchFamily="18" charset="0"/>
                        <a:cs typeface="Times New Roman" panose="02020603050405020304" pitchFamily="18" charset="0"/>
                      </a:rPr>
                      <m:t>1</m:t>
                    </m:r>
                    <m:r>
                      <m:rPr>
                        <m:nor/>
                      </m:rPr>
                      <a:rPr lang="en-US" sz="3200" dirty="0">
                        <a:latin typeface="Times New Roman" panose="02020603050405020304" pitchFamily="18" charset="0"/>
                        <a:cs typeface="Times New Roman" panose="020206030504050203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=5.60% Dextrose</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i="1">
                            <a:latin typeface="Cambria Math" panose="02040503050406030204" pitchFamily="18" charset="0"/>
                            <a:cs typeface="Times New Roman" panose="02020603050405020304" pitchFamily="18" charset="0"/>
                          </a:rPr>
                          <m:t> </m:t>
                        </m:r>
                        <m:r>
                          <a:rPr lang="en-US" sz="3200" b="0" i="1" smtClean="0">
                            <a:latin typeface="Cambria Math" panose="02040503050406030204" pitchFamily="18" charset="0"/>
                            <a:cs typeface="Times New Roman" panose="02020603050405020304" pitchFamily="18" charset="0"/>
                          </a:rPr>
                          <m:t>5.60 </m:t>
                        </m:r>
                        <m:r>
                          <a:rPr lang="en-US" sz="3200" b="0" i="1" smtClean="0">
                            <a:latin typeface="Cambria Math" panose="02040503050406030204" pitchFamily="18" charset="0"/>
                            <a:cs typeface="Times New Roman" panose="02020603050405020304" pitchFamily="18" charset="0"/>
                          </a:rPr>
                          <m:t>𝑔</m:t>
                        </m:r>
                        <m:r>
                          <a:rPr lang="en-US" sz="3200" b="0" i="1" smtClean="0">
                            <a:latin typeface="Cambria Math" panose="02040503050406030204" pitchFamily="18" charset="0"/>
                            <a:cs typeface="Times New Roman" panose="02020603050405020304" pitchFamily="18" charset="0"/>
                          </a:rPr>
                          <m:t> </m:t>
                        </m:r>
                        <m:r>
                          <a:rPr lang="en-US" sz="3200" i="1">
                            <a:latin typeface="Cambria Math" panose="02040503050406030204" pitchFamily="18" charset="0"/>
                            <a:cs typeface="Times New Roman" panose="02020603050405020304" pitchFamily="18" charset="0"/>
                          </a:rPr>
                          <m:t>𝐷𝑒𝑥𝑡𝑟𝑜𝑠𝑒</m:t>
                        </m:r>
                      </m:num>
                      <m:den>
                        <m:r>
                          <m:rPr>
                            <m:nor/>
                          </m:rPr>
                          <a:rPr lang="en-US" sz="3200" b="0" i="0" smtClean="0">
                            <a:latin typeface="Cambria Math" panose="02040503050406030204" pitchFamily="18" charset="0"/>
                            <a:cs typeface="Times New Roman" panose="02020603050405020304" pitchFamily="18" charset="0"/>
                          </a:rPr>
                          <m:t>100 </m:t>
                        </m:r>
                        <m:r>
                          <m:rPr>
                            <m:nor/>
                          </m:rPr>
                          <a:rPr lang="en-US" sz="3200" b="0" i="0" smtClean="0">
                            <a:latin typeface="Cambria Math" panose="02040503050406030204" pitchFamily="18" charset="0"/>
                            <a:cs typeface="Times New Roman" panose="02020603050405020304" pitchFamily="18" charset="0"/>
                          </a:rPr>
                          <m:t>ml</m:t>
                        </m:r>
                      </m:den>
                    </m:f>
                  </m:oMath>
                </a14:m>
                <a:r>
                  <a:rPr lang="en-US" sz="3200" dirty="0">
                    <a:latin typeface="Times New Roman" panose="02020603050405020304" pitchFamily="18" charset="0"/>
                    <a:cs typeface="Times New Roman" panose="02020603050405020304" pitchFamily="18" charset="0"/>
                  </a:rPr>
                  <a:t> x </a:t>
                </a:r>
                <a14:m>
                  <m:oMath xmlns:m="http://schemas.openxmlformats.org/officeDocument/2006/math">
                    <m:r>
                      <a:rPr lang="en-US" sz="3200" b="0" i="1" smtClean="0">
                        <a:latin typeface="Cambria Math" panose="02040503050406030204" pitchFamily="18" charset="0"/>
                        <a:cs typeface="Times New Roman" panose="02020603050405020304" pitchFamily="18" charset="0"/>
                      </a:rPr>
                      <m:t>30 </m:t>
                    </m:r>
                    <m:r>
                      <a:rPr lang="en-US" sz="3200" b="0" i="1" smtClean="0">
                        <a:latin typeface="Cambria Math" panose="02040503050406030204" pitchFamily="18" charset="0"/>
                        <a:cs typeface="Times New Roman" panose="02020603050405020304" pitchFamily="18" charset="0"/>
                      </a:rPr>
                      <m:t>𝑚𝑙</m:t>
                    </m:r>
                  </m:oMath>
                </a14:m>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1.68g </a:t>
                </a:r>
                <a:r>
                  <a:rPr lang="en-US" sz="3200" dirty="0">
                    <a:latin typeface="Times New Roman" panose="02020603050405020304" pitchFamily="18" charset="0"/>
                    <a:cs typeface="Times New Roman" panose="02020603050405020304" pitchFamily="18" charset="0"/>
                  </a:rPr>
                  <a:t>Dextrose</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83326"/>
                <a:ext cx="10515600" cy="5693637"/>
              </a:xfrm>
              <a:blipFill>
                <a:blip r:embed="rId2"/>
                <a:stretch>
                  <a:fillRect l="-1391" t="-3640" r="-1333"/>
                </a:stretch>
              </a:blipFill>
            </p:spPr>
            <p:txBody>
              <a:bodyPr/>
              <a:lstStyle/>
              <a:p>
                <a:r>
                  <a:rPr lang="en-US">
                    <a:noFill/>
                  </a:rPr>
                  <a:t> </a:t>
                </a:r>
              </a:p>
            </p:txBody>
          </p:sp>
        </mc:Fallback>
      </mc:AlternateContent>
    </p:spTree>
    <p:extLst>
      <p:ext uri="{BB962C8B-B14F-4D97-AF65-F5344CB8AC3E}">
        <p14:creationId xmlns:p14="http://schemas.microsoft.com/office/powerpoint/2010/main" val="1863413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6206"/>
            <a:ext cx="10515600" cy="5510757"/>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FPD (Δ T) value as given in table means 1% of drug solution causes this much of depression in freezing point. </a:t>
            </a:r>
          </a:p>
          <a:p>
            <a:pPr marL="0" indent="0" algn="just">
              <a:buNone/>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freezing point of blood or other isotonic solution is 0.52 so we can calculate % amount of drug which will cause FPD of 0.52 (means this solution will be isotonic)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For example if 1% of drug cause FPD of 0.3 ((Δ T=0.3) then  </a:t>
            </a:r>
            <a:r>
              <a:rPr lang="en-US" dirty="0" smtClean="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 will cause a depression of 0.52 </a:t>
            </a:r>
          </a:p>
          <a:p>
            <a:pPr marL="0" indent="0" algn="just">
              <a:buNone/>
            </a:pPr>
            <a:r>
              <a:rPr lang="en-US"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(0.52/Δ T) 1% = 0.52/0.3= 1.73 </a:t>
            </a:r>
          </a:p>
          <a:p>
            <a:pPr marL="0" indent="0" algn="just">
              <a:buNone/>
            </a:pPr>
            <a:r>
              <a:rPr lang="en-US" dirty="0" smtClean="0">
                <a:latin typeface="Times New Roman" panose="02020603050405020304" pitchFamily="18" charset="0"/>
                <a:cs typeface="Times New Roman" panose="02020603050405020304" pitchFamily="18" charset="0"/>
              </a:rPr>
              <a:t>i.e </a:t>
            </a:r>
            <a:r>
              <a:rPr lang="en-US" dirty="0">
                <a:latin typeface="Times New Roman" panose="02020603050405020304" pitchFamily="18" charset="0"/>
                <a:cs typeface="Times New Roman" panose="02020603050405020304" pitchFamily="18" charset="0"/>
              </a:rPr>
              <a:t>1.73 % of this drug will be isotonic. </a:t>
            </a:r>
          </a:p>
          <a:p>
            <a:pPr marL="0" indent="0" algn="just">
              <a:buNone/>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dextrose Δ T=0.1, i.e. 1% dextrose causes FPD of 0.1 </a:t>
            </a:r>
          </a:p>
          <a:p>
            <a:pPr marL="0" indent="0" algn="just">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dextrose which will be isotonic? </a:t>
            </a:r>
          </a:p>
          <a:p>
            <a:pPr marL="0" indent="0" algn="just">
              <a:buNone/>
            </a:pPr>
            <a:r>
              <a:rPr lang="en-US" dirty="0" smtClean="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(0.52/Δ T) 1% = 0.52/0.1= 5.2% dextrose. </a:t>
            </a:r>
          </a:p>
        </p:txBody>
      </p:sp>
    </p:spTree>
    <p:extLst>
      <p:ext uri="{BB962C8B-B14F-4D97-AF65-F5344CB8AC3E}">
        <p14:creationId xmlns:p14="http://schemas.microsoft.com/office/powerpoint/2010/main" val="3834333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Sodium Chloride Equivalent Method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sodium chloride equivalent, E value, is defined as the weight of sodium chloride that will produce the same osmotic effect as 1 g of the </a:t>
            </a:r>
            <a:r>
              <a:rPr lang="en-US" sz="3200" dirty="0" smtClean="0">
                <a:latin typeface="Times New Roman" panose="02020603050405020304" pitchFamily="18" charset="0"/>
                <a:cs typeface="Times New Roman" panose="02020603050405020304" pitchFamily="18" charset="0"/>
              </a:rPr>
              <a:t>drug.</a:t>
            </a:r>
          </a:p>
          <a:p>
            <a:pPr marL="0" indent="0" algn="just">
              <a:buNone/>
            </a:pPr>
            <a:r>
              <a:rPr lang="en-US" sz="3200" dirty="0">
                <a:latin typeface="Times New Roman" panose="02020603050405020304" pitchFamily="18" charset="0"/>
                <a:cs typeface="Times New Roman" panose="02020603050405020304" pitchFamily="18" charset="0"/>
              </a:rPr>
              <a:t>For example, </a:t>
            </a:r>
            <a:r>
              <a:rPr lang="en-US" sz="3200" dirty="0" smtClean="0">
                <a:latin typeface="Times New Roman" panose="02020603050405020304" pitchFamily="18" charset="0"/>
                <a:cs typeface="Times New Roman" panose="02020603050405020304" pitchFamily="18" charset="0"/>
              </a:rPr>
              <a:t>dexamethasone </a:t>
            </a:r>
            <a:r>
              <a:rPr lang="en-US" sz="3200" dirty="0">
                <a:latin typeface="Times New Roman" panose="02020603050405020304" pitchFamily="18" charset="0"/>
                <a:cs typeface="Times New Roman" panose="02020603050405020304" pitchFamily="18" charset="0"/>
              </a:rPr>
              <a:t>sodium phosphate has an E value of 0. 18 g NaCl/g drug at 0.5% drug concentration, 0.17 g NaCl/g drug at 1% drug concentration and a value of 0.16 g NaCl/g drug at 2% drug. This slight variation in the sodium chloride equivalent with concentration is due to changes in interionic attraction at different concentration of drug; the E value is not directly proportional to concentration, as was the freezing-point-depression.</a:t>
            </a:r>
          </a:p>
        </p:txBody>
      </p:sp>
    </p:spTree>
    <p:extLst>
      <p:ext uri="{BB962C8B-B14F-4D97-AF65-F5344CB8AC3E}">
        <p14:creationId xmlns:p14="http://schemas.microsoft.com/office/powerpoint/2010/main" val="18882527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reference solution for the sodium chloride equivalent method is 0.9% sodium chloride, as it was for the </a:t>
            </a:r>
            <a:r>
              <a:rPr lang="en-US" sz="3200" dirty="0" smtClean="0">
                <a:latin typeface="Times New Roman" panose="02020603050405020304" pitchFamily="18" charset="0"/>
                <a:cs typeface="Times New Roman" panose="02020603050405020304" pitchFamily="18" charset="0"/>
              </a:rPr>
              <a:t>freezing-point depression </a:t>
            </a:r>
            <a:r>
              <a:rPr lang="en-US" sz="3200" dirty="0">
                <a:latin typeface="Times New Roman" panose="02020603050405020304" pitchFamily="18" charset="0"/>
                <a:cs typeface="Times New Roman" panose="02020603050405020304" pitchFamily="18" charset="0"/>
              </a:rPr>
              <a:t>method. The dexamethasone sodium phosphate solution </a:t>
            </a:r>
            <a:r>
              <a:rPr lang="en-US" sz="3200" dirty="0" smtClean="0">
                <a:latin typeface="Times New Roman" panose="02020603050405020304" pitchFamily="18" charset="0"/>
                <a:cs typeface="Times New Roman" panose="02020603050405020304" pitchFamily="18" charset="0"/>
              </a:rPr>
              <a:t>can </a:t>
            </a:r>
            <a:r>
              <a:rPr lang="en-US" sz="3200" dirty="0">
                <a:latin typeface="Times New Roman" panose="02020603050405020304" pitchFamily="18" charset="0"/>
                <a:cs typeface="Times New Roman" panose="02020603050405020304" pitchFamily="18" charset="0"/>
              </a:rPr>
              <a:t>be rendered isotonic, using the sodium chloride equivalent method as follows</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Dexamethasone Sodium </a:t>
            </a:r>
            <a:r>
              <a:rPr lang="en-US" sz="3200" dirty="0" smtClean="0">
                <a:latin typeface="Times New Roman" panose="02020603050405020304" pitchFamily="18" charset="0"/>
                <a:cs typeface="Times New Roman" panose="02020603050405020304" pitchFamily="18" charset="0"/>
              </a:rPr>
              <a:t>Phosphate………..0.1</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Purified </a:t>
            </a:r>
            <a:r>
              <a:rPr lang="en-US" sz="3200" dirty="0">
                <a:latin typeface="Times New Roman" panose="02020603050405020304" pitchFamily="18" charset="0"/>
                <a:cs typeface="Times New Roman" panose="02020603050405020304" pitchFamily="18" charset="0"/>
              </a:rPr>
              <a:t>Water qs </a:t>
            </a:r>
            <a:r>
              <a:rPr lang="en-US" sz="3200" dirty="0" smtClean="0">
                <a:latin typeface="Times New Roman" panose="02020603050405020304" pitchFamily="18" charset="0"/>
                <a:cs typeface="Times New Roman" panose="02020603050405020304" pitchFamily="18" charset="0"/>
              </a:rPr>
              <a:t>…………………………..30 </a:t>
            </a:r>
            <a:r>
              <a:rPr lang="en-US" sz="3200" dirty="0">
                <a:latin typeface="Times New Roman" panose="02020603050405020304" pitchFamily="18" charset="0"/>
                <a:cs typeface="Times New Roman" panose="02020603050405020304" pitchFamily="18" charset="0"/>
              </a:rPr>
              <a:t>ml</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172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Mft Isotonic Solution </a:t>
                </a:r>
              </a:p>
              <a:p>
                <a:pPr marL="0" indent="0">
                  <a:buNone/>
                </a:pPr>
                <a:r>
                  <a:rPr lang="en-US" sz="3600" dirty="0" smtClean="0">
                    <a:latin typeface="Times New Roman" panose="02020603050405020304" pitchFamily="18" charset="0"/>
                    <a:cs typeface="Times New Roman" panose="02020603050405020304" pitchFamily="18" charset="0"/>
                  </a:rPr>
                  <a:t>Step </a:t>
                </a:r>
                <a:r>
                  <a:rPr lang="en-US" sz="3600" dirty="0">
                    <a:latin typeface="Times New Roman" panose="02020603050405020304" pitchFamily="18" charset="0"/>
                    <a:cs typeface="Times New Roman" panose="02020603050405020304" pitchFamily="18" charset="0"/>
                  </a:rPr>
                  <a:t>1—Reference solution: 0.9% sodium chloride</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f>
                      <m:fPr>
                        <m:ctrlPr>
                          <a:rPr lang="en-US" sz="3600" i="1" smtClean="0">
                            <a:latin typeface="Cambria Math" panose="02040503050406030204" pitchFamily="18" charset="0"/>
                            <a:cs typeface="Times New Roman" panose="02020603050405020304" pitchFamily="18" charset="0"/>
                          </a:rPr>
                        </m:ctrlPr>
                      </m:fPr>
                      <m:num>
                        <m:r>
                          <a:rPr lang="en-US" sz="3600" b="0" i="0" smtClean="0">
                            <a:latin typeface="Cambria Math" panose="02040503050406030204" pitchFamily="18" charset="0"/>
                            <a:cs typeface="Times New Roman" panose="02020603050405020304" pitchFamily="18" charset="0"/>
                          </a:rPr>
                          <m:t>0.9</m:t>
                        </m:r>
                        <m:r>
                          <m:rPr>
                            <m:sty m:val="p"/>
                          </m:rPr>
                          <a:rPr lang="en-US" sz="3600" b="0" i="0" smtClean="0">
                            <a:latin typeface="Cambria Math" panose="02040503050406030204" pitchFamily="18" charset="0"/>
                            <a:cs typeface="Times New Roman" panose="02020603050405020304" pitchFamily="18" charset="0"/>
                          </a:rPr>
                          <m:t>g</m:t>
                        </m:r>
                        <m:r>
                          <a:rPr lang="en-US" sz="3600" b="0" i="0" smtClean="0">
                            <a:latin typeface="Cambria Math" panose="02040503050406030204" pitchFamily="18" charset="0"/>
                            <a:cs typeface="Times New Roman" panose="02020603050405020304" pitchFamily="18" charset="0"/>
                          </a:rPr>
                          <m:t> </m:t>
                        </m:r>
                        <m:r>
                          <m:rPr>
                            <m:sty m:val="p"/>
                          </m:rPr>
                          <a:rPr lang="en-US" sz="3600" b="0" i="0" smtClean="0">
                            <a:latin typeface="Cambria Math" panose="02040503050406030204" pitchFamily="18" charset="0"/>
                            <a:cs typeface="Times New Roman" panose="02020603050405020304" pitchFamily="18" charset="0"/>
                          </a:rPr>
                          <m:t>NaCl</m:t>
                        </m:r>
                      </m:num>
                      <m:den>
                        <m:r>
                          <a:rPr lang="en-US" sz="3600" b="0" i="0" smtClean="0">
                            <a:latin typeface="Cambria Math" panose="02040503050406030204" pitchFamily="18" charset="0"/>
                            <a:cs typeface="Times New Roman" panose="02020603050405020304" pitchFamily="18" charset="0"/>
                          </a:rPr>
                          <m:t>100 </m:t>
                        </m:r>
                        <m:r>
                          <m:rPr>
                            <m:sty m:val="p"/>
                          </m:rPr>
                          <a:rPr lang="en-US" sz="3600" b="0" i="0" smtClean="0">
                            <a:latin typeface="Cambria Math" panose="02040503050406030204" pitchFamily="18" charset="0"/>
                            <a:cs typeface="Times New Roman" panose="02020603050405020304" pitchFamily="18" charset="0"/>
                          </a:rPr>
                          <m:t>ml</m:t>
                        </m:r>
                      </m:den>
                    </m:f>
                  </m:oMath>
                </a14:m>
                <a:r>
                  <a:rPr lang="en-US" sz="3600" dirty="0" smtClean="0">
                    <a:latin typeface="Times New Roman" panose="02020603050405020304" pitchFamily="18" charset="0"/>
                    <a:cs typeface="Times New Roman" panose="02020603050405020304" pitchFamily="18" charset="0"/>
                  </a:rPr>
                  <a:t> x 30 ml=0.270g NaCl</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E = 0.18 g NaCl/g drug </a:t>
                </a: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a:stretch>
              </a:blipFill>
            </p:spPr>
            <p:txBody>
              <a:bodyPr/>
              <a:lstStyle/>
              <a:p>
                <a:r>
                  <a:rPr lang="en-US">
                    <a:noFill/>
                  </a:rPr>
                  <a:t> </a:t>
                </a:r>
              </a:p>
            </p:txBody>
          </p:sp>
        </mc:Fallback>
      </mc:AlternateContent>
    </p:spTree>
    <p:extLst>
      <p:ext uri="{BB962C8B-B14F-4D97-AF65-F5344CB8AC3E}">
        <p14:creationId xmlns:p14="http://schemas.microsoft.com/office/powerpoint/2010/main" val="18840352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Step 2—Contribution of drug.</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a:latin typeface="Cambria Math" panose="02040503050406030204" pitchFamily="18" charset="0"/>
                            <a:cs typeface="Times New Roman" panose="02020603050405020304" pitchFamily="18" charset="0"/>
                          </a:rPr>
                          <m:t>0.</m:t>
                        </m:r>
                        <m:r>
                          <a:rPr lang="en-US" sz="3600" b="0" i="0" smtClean="0">
                            <a:latin typeface="Cambria Math" panose="02040503050406030204" pitchFamily="18" charset="0"/>
                            <a:cs typeface="Times New Roman" panose="02020603050405020304" pitchFamily="18" charset="0"/>
                          </a:rPr>
                          <m:t>18 </m:t>
                        </m:r>
                        <m:r>
                          <m:rPr>
                            <m:sty m:val="p"/>
                          </m:rPr>
                          <a:rPr lang="en-US" sz="3600">
                            <a:latin typeface="Cambria Math" panose="02040503050406030204" pitchFamily="18" charset="0"/>
                            <a:cs typeface="Times New Roman" panose="02020603050405020304" pitchFamily="18" charset="0"/>
                          </a:rPr>
                          <m:t>g</m:t>
                        </m:r>
                        <m:r>
                          <a:rPr lang="en-US" sz="3600">
                            <a:latin typeface="Cambria Math" panose="02040503050406030204" pitchFamily="18" charset="0"/>
                            <a:cs typeface="Times New Roman" panose="02020603050405020304" pitchFamily="18" charset="0"/>
                          </a:rPr>
                          <m:t> </m:t>
                        </m:r>
                        <m:r>
                          <m:rPr>
                            <m:sty m:val="p"/>
                          </m:rPr>
                          <a:rPr lang="en-US" sz="3600">
                            <a:latin typeface="Cambria Math" panose="02040503050406030204" pitchFamily="18" charset="0"/>
                            <a:cs typeface="Times New Roman" panose="02020603050405020304" pitchFamily="18" charset="0"/>
                          </a:rPr>
                          <m:t>NaCl</m:t>
                        </m:r>
                      </m:num>
                      <m:den>
                        <m:r>
                          <a:rPr lang="en-US" sz="3600" b="0" i="0" smtClean="0">
                            <a:latin typeface="Cambria Math" panose="02040503050406030204" pitchFamily="18" charset="0"/>
                            <a:cs typeface="Times New Roman" panose="02020603050405020304" pitchFamily="18" charset="0"/>
                          </a:rPr>
                          <m:t>1</m:t>
                        </m:r>
                        <m:r>
                          <m:rPr>
                            <m:sty m:val="p"/>
                          </m:rPr>
                          <a:rPr lang="en-US" sz="3600" b="0" i="0" smtClean="0">
                            <a:latin typeface="Cambria Math" panose="02040503050406030204" pitchFamily="18" charset="0"/>
                            <a:cs typeface="Times New Roman" panose="02020603050405020304" pitchFamily="18" charset="0"/>
                          </a:rPr>
                          <m:t>g</m:t>
                        </m:r>
                        <m:r>
                          <a:rPr lang="en-US" sz="3600" b="0" i="0" smtClean="0">
                            <a:latin typeface="Cambria Math" panose="02040503050406030204" pitchFamily="18" charset="0"/>
                            <a:cs typeface="Times New Roman" panose="02020603050405020304" pitchFamily="18" charset="0"/>
                          </a:rPr>
                          <m:t> </m:t>
                        </m:r>
                        <m:r>
                          <m:rPr>
                            <m:sty m:val="p"/>
                          </m:rPr>
                          <a:rPr lang="en-US" sz="3600" b="0" i="0" smtClean="0">
                            <a:latin typeface="Cambria Math" panose="02040503050406030204" pitchFamily="18" charset="0"/>
                            <a:cs typeface="Times New Roman" panose="02020603050405020304" pitchFamily="18" charset="0"/>
                          </a:rPr>
                          <m:t>drug</m:t>
                        </m:r>
                      </m:den>
                    </m:f>
                  </m:oMath>
                </a14:m>
                <a:r>
                  <a:rPr lang="en-US" sz="3600" dirty="0">
                    <a:latin typeface="Times New Roman" panose="02020603050405020304" pitchFamily="18" charset="0"/>
                    <a:cs typeface="Times New Roman" panose="02020603050405020304" pitchFamily="18" charset="0"/>
                  </a:rPr>
                  <a:t> x </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a:latin typeface="Cambria Math" panose="02040503050406030204" pitchFamily="18" charset="0"/>
                            <a:cs typeface="Times New Roman" panose="02020603050405020304" pitchFamily="18" charset="0"/>
                          </a:rPr>
                          <m:t>0.</m:t>
                        </m:r>
                        <m:r>
                          <a:rPr lang="en-US" sz="3600" b="0" i="0" smtClean="0">
                            <a:latin typeface="Cambria Math" panose="02040503050406030204" pitchFamily="18" charset="0"/>
                            <a:cs typeface="Times New Roman" panose="02020603050405020304" pitchFamily="18" charset="0"/>
                          </a:rPr>
                          <m:t>1</m:t>
                        </m:r>
                        <m:r>
                          <m:rPr>
                            <m:sty m:val="p"/>
                          </m:rPr>
                          <a:rPr lang="en-US" sz="3600">
                            <a:latin typeface="Cambria Math" panose="02040503050406030204" pitchFamily="18" charset="0"/>
                            <a:cs typeface="Times New Roman" panose="02020603050405020304" pitchFamily="18" charset="0"/>
                          </a:rPr>
                          <m:t>g</m:t>
                        </m:r>
                        <m:r>
                          <a:rPr lang="en-US" sz="3600">
                            <a:latin typeface="Cambria Math" panose="02040503050406030204" pitchFamily="18" charset="0"/>
                            <a:cs typeface="Times New Roman" panose="02020603050405020304" pitchFamily="18" charset="0"/>
                          </a:rPr>
                          <m:t> </m:t>
                        </m:r>
                        <m:r>
                          <m:rPr>
                            <m:sty m:val="p"/>
                          </m:rPr>
                          <a:rPr lang="en-US" sz="3600" b="0" i="0" smtClean="0">
                            <a:latin typeface="Cambria Math" panose="02040503050406030204" pitchFamily="18" charset="0"/>
                            <a:cs typeface="Times New Roman" panose="02020603050405020304" pitchFamily="18" charset="0"/>
                          </a:rPr>
                          <m:t>drug</m:t>
                        </m:r>
                      </m:num>
                      <m:den>
                        <m:r>
                          <a:rPr lang="en-US" sz="3600">
                            <a:latin typeface="Cambria Math" panose="02040503050406030204" pitchFamily="18" charset="0"/>
                            <a:cs typeface="Times New Roman" panose="02020603050405020304" pitchFamily="18" charset="0"/>
                          </a:rPr>
                          <m:t>100 </m:t>
                        </m:r>
                        <m:r>
                          <m:rPr>
                            <m:sty m:val="p"/>
                          </m:rPr>
                          <a:rPr lang="en-US" sz="3600">
                            <a:latin typeface="Cambria Math" panose="02040503050406030204" pitchFamily="18" charset="0"/>
                            <a:cs typeface="Times New Roman" panose="02020603050405020304" pitchFamily="18" charset="0"/>
                          </a:rPr>
                          <m:t>ml</m:t>
                        </m:r>
                      </m:den>
                    </m:f>
                  </m:oMath>
                </a14:m>
                <a:r>
                  <a:rPr lang="en-US" sz="3600" dirty="0">
                    <a:latin typeface="Times New Roman" panose="02020603050405020304" pitchFamily="18" charset="0"/>
                    <a:cs typeface="Times New Roman" panose="02020603050405020304" pitchFamily="18" charset="0"/>
                  </a:rPr>
                  <a:t> x 30 ml</a:t>
                </a:r>
                <a:r>
                  <a:rPr lang="en-US" sz="3600" dirty="0" smtClean="0">
                    <a:latin typeface="Times New Roman" panose="02020603050405020304" pitchFamily="18" charset="0"/>
                    <a:cs typeface="Times New Roman" panose="02020603050405020304" pitchFamily="18" charset="0"/>
                  </a:rPr>
                  <a:t>= 0.0054g NaCl</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Step 3—Reference solution – Actual solution</a:t>
                </a:r>
                <a:r>
                  <a:rPr lang="en-US" sz="3600" dirty="0" smtClean="0">
                    <a:latin typeface="Times New Roman" panose="02020603050405020304" pitchFamily="18" charset="0"/>
                    <a:cs typeface="Times New Roman" panose="02020603050405020304" pitchFamily="18" charset="0"/>
                  </a:rPr>
                  <a:t>.</a:t>
                </a:r>
              </a:p>
              <a:p>
                <a:pPr marL="0" indent="0">
                  <a:buNone/>
                </a:pPr>
                <a:r>
                  <a:rPr lang="en-US" sz="3600" dirty="0" smtClean="0">
                    <a:latin typeface="Times New Roman" panose="02020603050405020304" pitchFamily="18" charset="0"/>
                    <a:cs typeface="Times New Roman" panose="02020603050405020304" pitchFamily="18" charset="0"/>
                  </a:rPr>
                  <a:t>0.270 </a:t>
                </a:r>
                <a:r>
                  <a:rPr lang="en-US" sz="3600" dirty="0">
                    <a:latin typeface="Times New Roman" panose="02020603050405020304" pitchFamily="18" charset="0"/>
                    <a:cs typeface="Times New Roman" panose="02020603050405020304" pitchFamily="18" charset="0"/>
                  </a:rPr>
                  <a:t>g NaCl – 0.0054 g NaCl = 0.265 g NaCl </a:t>
                </a:r>
              </a:p>
              <a:p>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a:stretch>
              </a:blipFill>
            </p:spPr>
            <p:txBody>
              <a:bodyPr/>
              <a:lstStyle/>
              <a:p>
                <a:r>
                  <a:rPr lang="en-US">
                    <a:noFill/>
                  </a:rPr>
                  <a:t> </a:t>
                </a:r>
              </a:p>
            </p:txBody>
          </p:sp>
        </mc:Fallback>
      </mc:AlternateContent>
    </p:spTree>
    <p:extLst>
      <p:ext uri="{BB962C8B-B14F-4D97-AF65-F5344CB8AC3E}">
        <p14:creationId xmlns:p14="http://schemas.microsoft.com/office/powerpoint/2010/main" val="3402910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The above solution can be made isotonic with a material other than sodium chloride, such as glucose, by using the E value of that material. For example, to make the solution isotonic with glucose, E = 0.16 g NaCl/g glucose, the amount of sodium chloride needed in Step 3, can be converted to glucose as follows:</a:t>
                </a:r>
              </a:p>
              <a:p>
                <a:pPr marL="0" indent="0" algn="just">
                  <a:buNone/>
                </a:pPr>
                <a:endParaRPr lang="en-US" sz="3600" dirty="0" smtClean="0">
                  <a:latin typeface="Times New Roman" panose="02020603050405020304" pitchFamily="18" charset="0"/>
                  <a:cs typeface="Times New Roman" panose="02020603050405020304" pitchFamily="18" charset="0"/>
                </a:endParaRPr>
              </a:p>
              <a:p>
                <a:pPr marL="0" indent="0" algn="just">
                  <a:buNone/>
                </a:pP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b="0" i="0" smtClean="0">
                            <a:latin typeface="Cambria Math" panose="02040503050406030204" pitchFamily="18" charset="0"/>
                            <a:cs typeface="Times New Roman" panose="02020603050405020304" pitchFamily="18" charset="0"/>
                          </a:rPr>
                          <m:t>1</m:t>
                        </m:r>
                        <m:r>
                          <a:rPr lang="en-US" sz="3600">
                            <a:latin typeface="Cambria Math" panose="02040503050406030204" pitchFamily="18" charset="0"/>
                            <a:cs typeface="Times New Roman" panose="02020603050405020304" pitchFamily="18" charset="0"/>
                          </a:rPr>
                          <m:t> </m:t>
                        </m:r>
                        <m:r>
                          <m:rPr>
                            <m:sty m:val="p"/>
                          </m:rPr>
                          <a:rPr lang="en-US" sz="3600">
                            <a:latin typeface="Cambria Math" panose="02040503050406030204" pitchFamily="18" charset="0"/>
                            <a:cs typeface="Times New Roman" panose="02020603050405020304" pitchFamily="18" charset="0"/>
                          </a:rPr>
                          <m:t>g</m:t>
                        </m:r>
                        <m:r>
                          <a:rPr lang="en-US" sz="3600">
                            <a:latin typeface="Cambria Math" panose="02040503050406030204" pitchFamily="18" charset="0"/>
                            <a:cs typeface="Times New Roman" panose="02020603050405020304" pitchFamily="18" charset="0"/>
                          </a:rPr>
                          <m:t> </m:t>
                        </m:r>
                        <m:r>
                          <m:rPr>
                            <m:sty m:val="p"/>
                          </m:rPr>
                          <a:rPr lang="en-US" sz="3600" b="0" i="0" smtClean="0">
                            <a:latin typeface="Cambria Math" panose="02040503050406030204" pitchFamily="18" charset="0"/>
                            <a:cs typeface="Times New Roman" panose="02020603050405020304" pitchFamily="18" charset="0"/>
                          </a:rPr>
                          <m:t>dextrose</m:t>
                        </m:r>
                      </m:num>
                      <m:den>
                        <m:r>
                          <a:rPr lang="en-US" sz="3600" b="0" i="1" smtClean="0">
                            <a:latin typeface="Cambria Math" panose="02040503050406030204" pitchFamily="18" charset="0"/>
                            <a:cs typeface="Times New Roman" panose="02020603050405020304" pitchFamily="18" charset="0"/>
                          </a:rPr>
                          <m:t>0.</m:t>
                        </m:r>
                        <m:r>
                          <a:rPr lang="en-US" sz="3600">
                            <a:latin typeface="Cambria Math" panose="02040503050406030204" pitchFamily="18" charset="0"/>
                            <a:cs typeface="Times New Roman" panose="02020603050405020304" pitchFamily="18" charset="0"/>
                          </a:rPr>
                          <m:t>1</m:t>
                        </m:r>
                        <m:r>
                          <a:rPr lang="en-US" sz="3600" b="0" i="0" smtClean="0">
                            <a:latin typeface="Cambria Math" panose="02040503050406030204" pitchFamily="18" charset="0"/>
                            <a:cs typeface="Times New Roman" panose="02020603050405020304" pitchFamily="18" charset="0"/>
                          </a:rPr>
                          <m:t>6</m:t>
                        </m:r>
                        <m:r>
                          <m:rPr>
                            <m:sty m:val="p"/>
                          </m:rPr>
                          <a:rPr lang="en-US" sz="3600">
                            <a:latin typeface="Cambria Math" panose="02040503050406030204" pitchFamily="18" charset="0"/>
                            <a:cs typeface="Times New Roman" panose="02020603050405020304" pitchFamily="18" charset="0"/>
                          </a:rPr>
                          <m:t>g</m:t>
                        </m:r>
                        <m:r>
                          <a:rPr lang="en-US" sz="3600">
                            <a:latin typeface="Cambria Math" panose="02040503050406030204" pitchFamily="18" charset="0"/>
                            <a:cs typeface="Times New Roman" panose="02020603050405020304" pitchFamily="18" charset="0"/>
                          </a:rPr>
                          <m:t> </m:t>
                        </m:r>
                        <m:r>
                          <a:rPr lang="en-US" sz="3600" b="0" i="1" smtClean="0">
                            <a:latin typeface="Cambria Math" panose="02040503050406030204" pitchFamily="18" charset="0"/>
                            <a:cs typeface="Times New Roman" panose="02020603050405020304" pitchFamily="18" charset="0"/>
                          </a:rPr>
                          <m:t>𝑁𝑎𝐶𝑙</m:t>
                        </m:r>
                      </m:den>
                    </m:f>
                  </m:oMath>
                </a14:m>
                <a:r>
                  <a:rPr lang="en-US" sz="3600" dirty="0" smtClean="0">
                    <a:latin typeface="Times New Roman" panose="02020603050405020304" pitchFamily="18" charset="0"/>
                    <a:cs typeface="Times New Roman" panose="02020603050405020304" pitchFamily="18" charset="0"/>
                  </a:rPr>
                  <a:t> x 0.265g NaCl= 1.66g Dextrose</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r="-1739"/>
                </a:stretch>
              </a:blipFill>
            </p:spPr>
            <p:txBody>
              <a:bodyPr/>
              <a:lstStyle/>
              <a:p>
                <a:r>
                  <a:rPr lang="en-US">
                    <a:noFill/>
                  </a:rPr>
                  <a:t> </a:t>
                </a:r>
              </a:p>
            </p:txBody>
          </p:sp>
        </mc:Fallback>
      </mc:AlternateContent>
    </p:spTree>
    <p:extLst>
      <p:ext uri="{BB962C8B-B14F-4D97-AF65-F5344CB8AC3E}">
        <p14:creationId xmlns:p14="http://schemas.microsoft.com/office/powerpoint/2010/main" val="10104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Acid dissociation </a:t>
            </a:r>
            <a:r>
              <a:rPr lang="en-US" sz="3200" b="1" dirty="0" smtClean="0">
                <a:latin typeface="Times New Roman" panose="02020603050405020304" pitchFamily="18" charset="0"/>
                <a:cs typeface="Times New Roman" panose="02020603050405020304" pitchFamily="18" charset="0"/>
              </a:rPr>
              <a:t>constant</a:t>
            </a:r>
          </a:p>
          <a:p>
            <a:pPr marL="0" indent="0" algn="just">
              <a:buNone/>
            </a:pPr>
            <a:r>
              <a:rPr lang="en-US" sz="3200" dirty="0">
                <a:latin typeface="Times New Roman" panose="02020603050405020304" pitchFamily="18" charset="0"/>
                <a:cs typeface="Times New Roman" panose="02020603050405020304" pitchFamily="18" charset="0"/>
              </a:rPr>
              <a:t>An acid dissociation constant, </a:t>
            </a:r>
            <a:r>
              <a:rPr lang="en-US" sz="3200" i="1" dirty="0">
                <a:latin typeface="Times New Roman" panose="02020603050405020304" pitchFamily="18" charset="0"/>
                <a:cs typeface="Times New Roman" panose="02020603050405020304" pitchFamily="18" charset="0"/>
              </a:rPr>
              <a:t>K</a:t>
            </a:r>
            <a:r>
              <a:rPr lang="en-US" sz="3200" baseline="-25000"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(also known as acidity constant, or acid-ionization constant) is </a:t>
            </a:r>
            <a:r>
              <a:rPr lang="en-US" sz="3200" dirty="0" smtClean="0">
                <a:latin typeface="Times New Roman" panose="02020603050405020304" pitchFamily="18" charset="0"/>
                <a:cs typeface="Times New Roman" panose="02020603050405020304" pitchFamily="18" charset="0"/>
              </a:rPr>
              <a:t>a quantitative measure of the strength of an acid in solution.</a:t>
            </a:r>
          </a:p>
          <a:p>
            <a:pPr marL="0" indent="0" algn="just">
              <a:buNone/>
            </a:pPr>
            <a:r>
              <a:rPr lang="en-US" sz="3200" dirty="0">
                <a:latin typeface="Times New Roman" panose="02020603050405020304" pitchFamily="18" charset="0"/>
                <a:cs typeface="Times New Roman" panose="02020603050405020304" pitchFamily="18" charset="0"/>
              </a:rPr>
              <a:t>Acids and bases commonly are classified as strong or weak acids and strong or weak bases depending on whether they are ionized extensively or slightly in aqueous solutions.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268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0709"/>
            <a:ext cx="10515600" cy="5406254"/>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If, for example, 1 N aqueous solutions of hydrochloric acid and acetic acid are compared, it is found that the former is a better conductor of electricity, reacts much more readily with metals, catalyzes certain reactions more efficiently, and possesses a more acid taste than the latter. </a:t>
            </a:r>
          </a:p>
          <a:p>
            <a:pPr marL="0" indent="0">
              <a:buNone/>
            </a:pPr>
            <a:r>
              <a:rPr lang="en-US" sz="3200"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731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Both </a:t>
            </a:r>
            <a:r>
              <a:rPr lang="en-US" sz="3600" dirty="0">
                <a:latin typeface="Times New Roman" panose="02020603050405020304" pitchFamily="18" charset="0"/>
                <a:cs typeface="Times New Roman" panose="02020603050405020304" pitchFamily="18" charset="0"/>
              </a:rPr>
              <a:t>solutions, however, will neutralize identical amounts of alkali. A similar comparison of 1 N solutions of sodium hydroxide and ammonia reveals the former to be more active than the latter, although both solutions will neutralize identical quantities of </a:t>
            </a:r>
            <a:r>
              <a:rPr lang="en-US" sz="3600" dirty="0" smtClean="0">
                <a:latin typeface="Times New Roman" panose="02020603050405020304" pitchFamily="18" charset="0"/>
                <a:cs typeface="Times New Roman" panose="02020603050405020304" pitchFamily="18" charset="0"/>
              </a:rPr>
              <a:t>acid.</a:t>
            </a:r>
          </a:p>
          <a:p>
            <a:pPr marL="0" indent="0" algn="just">
              <a:buNone/>
            </a:pPr>
            <a:r>
              <a:rPr lang="en-US" sz="3600" dirty="0">
                <a:latin typeface="Times New Roman" panose="02020603050405020304" pitchFamily="18" charset="0"/>
                <a:cs typeface="Times New Roman" panose="02020603050405020304" pitchFamily="18" charset="0"/>
              </a:rPr>
              <a:t>The ionization of incompletely ionized acids may be considered a reversible reaction of the </a:t>
            </a:r>
            <a:r>
              <a:rPr lang="en-US" sz="3600" dirty="0" smtClean="0">
                <a:latin typeface="Times New Roman" panose="02020603050405020304" pitchFamily="18" charset="0"/>
                <a:cs typeface="Times New Roman" panose="02020603050405020304" pitchFamily="18" charset="0"/>
              </a:rPr>
              <a:t>type.</a:t>
            </a:r>
          </a:p>
          <a:p>
            <a:pPr marL="0" indent="0" algn="just">
              <a:buNone/>
            </a:pPr>
            <a:r>
              <a:rPr lang="en-US" sz="3600" dirty="0" smtClean="0">
                <a:latin typeface="Times New Roman" panose="02020603050405020304" pitchFamily="18" charset="0"/>
                <a:cs typeface="Times New Roman" panose="02020603050405020304" pitchFamily="18" charset="0"/>
              </a:rPr>
              <a:t>HA         </a:t>
            </a:r>
            <a:r>
              <a:rPr lang="en-US" sz="3600" dirty="0">
                <a:latin typeface="Times New Roman" panose="02020603050405020304" pitchFamily="18" charset="0"/>
                <a:cs typeface="Times New Roman" panose="02020603050405020304" pitchFamily="18" charset="0"/>
              </a:rPr>
              <a:t>H</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a:t>
            </a:r>
            <a:r>
              <a:rPr lang="en-US" sz="3600" baseline="300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V="1">
            <a:off x="1593669" y="4689566"/>
            <a:ext cx="836022"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593669" y="4794069"/>
            <a:ext cx="8360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73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A better definition of pH involves the activity rather than the concentration of the ions: </a:t>
            </a:r>
          </a:p>
          <a:p>
            <a:pPr algn="just"/>
            <a:r>
              <a:rPr lang="en-US" sz="3200" dirty="0">
                <a:latin typeface="Times New Roman" panose="02020603050405020304" pitchFamily="18" charset="0"/>
                <a:cs typeface="Times New Roman" panose="02020603050405020304" pitchFamily="18" charset="0"/>
              </a:rPr>
              <a:t>pH= -log a</a:t>
            </a:r>
            <a:r>
              <a:rPr lang="en-US" sz="3200" baseline="-25000" dirty="0">
                <a:latin typeface="Times New Roman" panose="02020603050405020304" pitchFamily="18" charset="0"/>
                <a:cs typeface="Times New Roman" panose="02020603050405020304" pitchFamily="18" charset="0"/>
              </a:rPr>
              <a:t>H</a:t>
            </a:r>
            <a:r>
              <a:rPr lang="en-US" sz="3200" baseline="30000" dirty="0" smtClean="0">
                <a:latin typeface="Times New Roman" panose="02020603050405020304" pitchFamily="18" charset="0"/>
                <a:cs typeface="Times New Roman" panose="02020603050405020304" pitchFamily="18" charset="0"/>
              </a:rPr>
              <a:t>+</a:t>
            </a:r>
          </a:p>
          <a:p>
            <a:pPr algn="just"/>
            <a:endParaRPr lang="en-US" sz="3200" baseline="300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and because the activity of an ion is equal to the activity coefficient multiplied by the molal or molar concentration.</a:t>
            </a:r>
          </a:p>
          <a:p>
            <a:pPr algn="just"/>
            <a:r>
              <a:rPr lang="en-US" sz="3200" b="1" i="1" dirty="0" smtClean="0">
                <a:latin typeface="Times New Roman" panose="02020603050405020304" pitchFamily="18" charset="0"/>
                <a:cs typeface="Times New Roman" panose="02020603050405020304" pitchFamily="18" charset="0"/>
              </a:rPr>
              <a:t>Hydrogen ion concentration x activity coefficient = hydronium ion activity</a:t>
            </a:r>
            <a:endParaRPr lang="en-US" sz="3200" b="1" i="1" dirty="0">
              <a:latin typeface="Times New Roman" panose="02020603050405020304" pitchFamily="18" charset="0"/>
              <a:cs typeface="Times New Roman" panose="02020603050405020304" pitchFamily="18" charset="0"/>
            </a:endParaRPr>
          </a:p>
          <a:p>
            <a:pPr algn="just"/>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653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where HA is the molecular acid and A</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is its anion. An equilibrium expression based on the law of mass action may be applied to the </a:t>
                </a:r>
                <a:r>
                  <a:rPr lang="en-US" sz="3600" dirty="0" smtClean="0">
                    <a:latin typeface="Times New Roman" panose="02020603050405020304" pitchFamily="18" charset="0"/>
                    <a:cs typeface="Times New Roman" panose="02020603050405020304" pitchFamily="18" charset="0"/>
                  </a:rPr>
                  <a:t>reaction</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3600" i="1">
                            <a:latin typeface="Cambria Math" panose="02040503050406030204" pitchFamily="18" charset="0"/>
                          </a:rPr>
                        </m:ctrlPr>
                      </m:fPr>
                      <m:num>
                        <m:d>
                          <m:dPr>
                            <m:begChr m:val="["/>
                            <m:endChr m:val="]"/>
                            <m:ctrlPr>
                              <a:rPr lang="en-US" sz="3600" i="1">
                                <a:latin typeface="Cambria Math" panose="02040503050406030204" pitchFamily="18" charset="0"/>
                              </a:rPr>
                            </m:ctrlPr>
                          </m:dPr>
                          <m:e>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e>
                        </m:d>
                        <m:r>
                          <a:rPr lang="en-US" sz="3600">
                            <a:latin typeface="Cambria Math" panose="02040503050406030204" pitchFamily="18" charset="0"/>
                          </a:rPr>
                          <m:t> +</m:t>
                        </m:r>
                        <m:r>
                          <m:rPr>
                            <m:nor/>
                          </m:rPr>
                          <a:rPr lang="en-US" sz="3600" b="0" i="0" smtClean="0">
                            <a:latin typeface="Cambria Math" panose="02040503050406030204" pitchFamily="18" charset="0"/>
                          </a:rPr>
                          <m:t>[</m:t>
                        </m:r>
                        <m:r>
                          <m:rPr>
                            <m:nor/>
                          </m:rPr>
                          <a:rPr lang="en-US" sz="3600" dirty="0">
                            <a:latin typeface="Times New Roman" panose="02020603050405020304" pitchFamily="18" charset="0"/>
                            <a:cs typeface="Times New Roman" panose="02020603050405020304" pitchFamily="18" charset="0"/>
                          </a:rPr>
                          <m:t>A</m:t>
                        </m:r>
                        <m:r>
                          <m:rPr>
                            <m:nor/>
                          </m:rPr>
                          <a:rPr lang="en-US" sz="3600" baseline="30000" dirty="0">
                            <a:latin typeface="Times New Roman" panose="02020603050405020304" pitchFamily="18" charset="0"/>
                            <a:cs typeface="Times New Roman" panose="02020603050405020304" pitchFamily="18" charset="0"/>
                          </a:rPr>
                          <m:t>−</m:t>
                        </m:r>
                        <m:r>
                          <m:rPr>
                            <m:nor/>
                          </m:rPr>
                          <a:rPr lang="en-US" sz="3600" b="0" i="0" dirty="0" smtClean="0">
                            <a:latin typeface="Times New Roman" panose="02020603050405020304" pitchFamily="18" charset="0"/>
                            <a:cs typeface="Times New Roman" panose="02020603050405020304" pitchFamily="18" charset="0"/>
                          </a:rPr>
                          <m:t>]</m:t>
                        </m:r>
                        <m:r>
                          <a:rPr lang="en-US" sz="3600">
                            <a:latin typeface="Cambria Math" panose="02040503050406030204" pitchFamily="18" charset="0"/>
                          </a:rPr>
                          <m:t> </m:t>
                        </m:r>
                      </m:num>
                      <m:den>
                        <m:r>
                          <a:rPr lang="en-US" sz="3600" b="0" i="1" smtClean="0">
                            <a:latin typeface="Cambria Math" panose="02040503050406030204" pitchFamily="18" charset="0"/>
                          </a:rPr>
                          <m:t>[</m:t>
                        </m:r>
                        <m:r>
                          <a:rPr lang="en-US" sz="3600" b="0" i="1" smtClean="0">
                            <a:latin typeface="Cambria Math" panose="02040503050406030204" pitchFamily="18" charset="0"/>
                          </a:rPr>
                          <m:t>𝐻𝐴</m:t>
                        </m:r>
                        <m:r>
                          <a:rPr lang="en-US" sz="3600" b="0" i="1" smtClean="0">
                            <a:latin typeface="Cambria Math" panose="02040503050406030204" pitchFamily="18" charset="0"/>
                          </a:rPr>
                          <m:t>]</m:t>
                        </m:r>
                      </m:den>
                    </m:f>
                  </m:oMath>
                </a14:m>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Ionization constant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K</a:t>
                </a:r>
                <a:r>
                  <a:rPr lang="en-US" sz="3600" baseline="-25000" dirty="0">
                    <a:latin typeface="Times New Roman" panose="02020603050405020304" pitchFamily="18" charset="0"/>
                    <a:cs typeface="Times New Roman" panose="02020603050405020304" pitchFamily="18" charset="0"/>
                  </a:rPr>
                  <a:t>a</a:t>
                </a:r>
                <a:r>
                  <a:rPr lang="en-US" sz="3600" dirty="0" smtClean="0">
                    <a:latin typeface="Times New Roman" panose="02020603050405020304" pitchFamily="18" charset="0"/>
                    <a:cs typeface="Times New Roman" panose="02020603050405020304" pitchFamily="18" charset="0"/>
                  </a:rPr>
                  <a:t>) are </a:t>
                </a:r>
                <a:r>
                  <a:rPr lang="en-US" sz="3600" dirty="0">
                    <a:latin typeface="Times New Roman" panose="02020603050405020304" pitchFamily="18" charset="0"/>
                    <a:cs typeface="Times New Roman" panose="02020603050405020304" pitchFamily="18" charset="0"/>
                  </a:rPr>
                  <a:t>small, often inconvenient figures whereas the pKa is convenient in speech and notation. </a:t>
                </a:r>
                <a:r>
                  <a:rPr lang="en-US" sz="3600" dirty="0" smtClean="0">
                    <a:latin typeface="Times New Roman" panose="02020603050405020304" pitchFamily="18" charset="0"/>
                    <a:cs typeface="Times New Roman" panose="02020603050405020304" pitchFamily="18" charset="0"/>
                  </a:rPr>
                  <a:t>Thus</a:t>
                </a:r>
                <a:r>
                  <a:rPr lang="en-US" sz="3600" dirty="0">
                    <a:latin typeface="Times New Roman" panose="02020603050405020304" pitchFamily="18" charset="0"/>
                    <a:cs typeface="Times New Roman" panose="02020603050405020304" pitchFamily="18" charset="0"/>
                  </a:rPr>
                  <a:t>, the Ka of acetic acid is 1.75 × 10−5, which can be converted to the more convenient 4.76.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r="-1739" b="-1115"/>
                </a:stretch>
              </a:blipFill>
            </p:spPr>
            <p:txBody>
              <a:bodyPr/>
              <a:lstStyle/>
              <a:p>
                <a:r>
                  <a:rPr lang="en-US">
                    <a:noFill/>
                  </a:rPr>
                  <a:t> </a:t>
                </a:r>
              </a:p>
            </p:txBody>
          </p:sp>
        </mc:Fallback>
      </mc:AlternateContent>
    </p:spTree>
    <p:extLst>
      <p:ext uri="{BB962C8B-B14F-4D97-AF65-F5344CB8AC3E}">
        <p14:creationId xmlns:p14="http://schemas.microsoft.com/office/powerpoint/2010/main" val="3138087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fontScale="92500" lnSpcReduction="10000"/>
              </a:bodyPr>
              <a:lstStyle/>
              <a:p>
                <a:pPr marL="0" indent="0">
                  <a:buNone/>
                </a:pPr>
                <a:r>
                  <a:rPr lang="en-US" sz="3600" dirty="0" smtClean="0">
                    <a:latin typeface="Times New Roman" panose="02020603050405020304" pitchFamily="18" charset="0"/>
                    <a:cs typeface="Times New Roman" panose="02020603050405020304" pitchFamily="18" charset="0"/>
                  </a:rPr>
                  <a:t>Log 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log [H</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 log [A</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 log [HA</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-Log 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-log [H</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 log [A</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 log [HA]</a:t>
                </a:r>
              </a:p>
              <a:p>
                <a:pPr marL="0" indent="0">
                  <a:buNone/>
                </a:pPr>
                <a:r>
                  <a:rPr lang="en-US" sz="3600" dirty="0" smtClean="0">
                    <a:latin typeface="Times New Roman" panose="02020603050405020304" pitchFamily="18" charset="0"/>
                    <a:cs typeface="Times New Roman" panose="02020603050405020304" pitchFamily="18" charset="0"/>
                  </a:rPr>
                  <a:t>OR</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pH + log [HA] - log [A</a:t>
                </a:r>
                <a:r>
                  <a:rPr lang="en-US" sz="3600" baseline="30000" dirty="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pH + log </a:t>
                </a:r>
                <a14:m>
                  <m:oMath xmlns:m="http://schemas.openxmlformats.org/officeDocument/2006/math">
                    <m:f>
                      <m:fPr>
                        <m:ctrlPr>
                          <a:rPr lang="en-US" sz="3900" i="1">
                            <a:latin typeface="Cambria Math" panose="02040503050406030204" pitchFamily="18" charset="0"/>
                          </a:rPr>
                        </m:ctrlPr>
                      </m:fPr>
                      <m:num>
                        <m:r>
                          <a:rPr lang="en-US" sz="3900" i="1">
                            <a:latin typeface="Cambria Math" panose="02040503050406030204" pitchFamily="18" charset="0"/>
                          </a:rPr>
                          <m:t> </m:t>
                        </m:r>
                        <m:d>
                          <m:dPr>
                            <m:begChr m:val="["/>
                            <m:endChr m:val="]"/>
                            <m:ctrlPr>
                              <a:rPr lang="en-US" sz="3900" i="1">
                                <a:latin typeface="Cambria Math" panose="02040503050406030204" pitchFamily="18" charset="0"/>
                              </a:rPr>
                            </m:ctrlPr>
                          </m:dPr>
                          <m:e>
                            <m:r>
                              <m:rPr>
                                <m:sty m:val="p"/>
                              </m:rPr>
                              <a:rPr lang="en-US" sz="3900">
                                <a:latin typeface="Cambria Math" panose="02040503050406030204" pitchFamily="18" charset="0"/>
                              </a:rPr>
                              <m:t>H</m:t>
                            </m:r>
                            <m:r>
                              <a:rPr lang="en-US" sz="3900" b="0" i="1" smtClean="0">
                                <a:latin typeface="Cambria Math" panose="02040503050406030204" pitchFamily="18" charset="0"/>
                              </a:rPr>
                              <m:t>𝐴</m:t>
                            </m:r>
                          </m:e>
                        </m:d>
                        <m:r>
                          <a:rPr lang="en-US" sz="3900" i="1">
                            <a:latin typeface="Cambria Math" panose="02040503050406030204" pitchFamily="18" charset="0"/>
                          </a:rPr>
                          <m:t>  </m:t>
                        </m:r>
                      </m:num>
                      <m:den>
                        <m:r>
                          <a:rPr lang="en-US" sz="3900" i="1">
                            <a:latin typeface="Cambria Math" panose="02040503050406030204" pitchFamily="18" charset="0"/>
                          </a:rPr>
                          <m:t>[</m:t>
                        </m:r>
                        <m:r>
                          <m:rPr>
                            <m:nor/>
                          </m:rPr>
                          <a:rPr lang="en-US"/>
                          <m:t>A</m:t>
                        </m:r>
                        <m:r>
                          <m:rPr>
                            <m:nor/>
                          </m:rPr>
                          <a:rPr lang="en-US" baseline="30000"/>
                          <m:t>−</m:t>
                        </m:r>
                        <m:r>
                          <m:rPr>
                            <m:nor/>
                          </m:rPr>
                          <a:rPr lang="en-US"/>
                          <m:t> </m:t>
                        </m:r>
                        <m:r>
                          <a:rPr lang="en-US" sz="3900" i="1">
                            <a:latin typeface="Cambria Math" panose="020405030504060302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pH =  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log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 </m:t>
                        </m:r>
                        <m:d>
                          <m:dPr>
                            <m:begChr m:val="["/>
                            <m:endChr m:val="]"/>
                            <m:ctrlPr>
                              <a:rPr lang="en-US" sz="3600" i="1">
                                <a:latin typeface="Cambria Math" panose="02040503050406030204" pitchFamily="18" charset="0"/>
                              </a:rPr>
                            </m:ctrlPr>
                          </m:dPr>
                          <m:e>
                            <m:r>
                              <m:rPr>
                                <m:nor/>
                              </m:rPr>
                              <a:rPr lang="en-US"/>
                              <m:t>A</m:t>
                            </m:r>
                            <m:r>
                              <m:rPr>
                                <m:nor/>
                              </m:rPr>
                              <a:rPr lang="en-US" baseline="30000"/>
                              <m:t>−</m:t>
                            </m:r>
                            <m:r>
                              <m:rPr>
                                <m:nor/>
                              </m:rPr>
                              <a:rPr lang="en-US"/>
                              <m:t> </m:t>
                            </m:r>
                          </m:e>
                        </m:d>
                        <m:r>
                          <a:rPr lang="en-US" sz="3600" i="1">
                            <a:latin typeface="Cambria Math" panose="02040503050406030204" pitchFamily="18" charset="0"/>
                          </a:rPr>
                          <m:t>  </m:t>
                        </m:r>
                      </m:num>
                      <m:den>
                        <m:r>
                          <a:rPr lang="en-US" sz="3600" i="1">
                            <a:latin typeface="Cambria Math" panose="02040503050406030204" pitchFamily="18" charset="0"/>
                          </a:rPr>
                          <m:t>[</m:t>
                        </m:r>
                        <m:r>
                          <a:rPr lang="en-US" sz="3600" i="1">
                            <a:latin typeface="Cambria Math" panose="02040503050406030204" pitchFamily="18" charset="0"/>
                          </a:rPr>
                          <m:t>𝐻𝐴</m:t>
                        </m:r>
                        <m:r>
                          <a:rPr lang="en-US" sz="3600" i="1">
                            <a:latin typeface="Cambria Math" panose="02040503050406030204" pitchFamily="18" charset="0"/>
                          </a:rPr>
                          <m:t>]</m:t>
                        </m:r>
                      </m:den>
                    </m:f>
                  </m:oMath>
                </a14:m>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565" t="-3456"/>
                </a:stretch>
              </a:blipFill>
            </p:spPr>
            <p:txBody>
              <a:bodyPr/>
              <a:lstStyle/>
              <a:p>
                <a:r>
                  <a:rPr lang="en-US">
                    <a:noFill/>
                  </a:rPr>
                  <a:t> </a:t>
                </a:r>
              </a:p>
            </p:txBody>
          </p:sp>
        </mc:Fallback>
      </mc:AlternateContent>
    </p:spTree>
    <p:extLst>
      <p:ext uri="{BB962C8B-B14F-4D97-AF65-F5344CB8AC3E}">
        <p14:creationId xmlns:p14="http://schemas.microsoft.com/office/powerpoint/2010/main" val="2388625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fontScale="92500" lnSpcReduction="10000"/>
              </a:bodyPr>
              <a:lstStyle/>
              <a:p>
                <a:pPr marL="0" indent="0">
                  <a:buNone/>
                </a:pPr>
                <a:r>
                  <a:rPr lang="en-US" sz="3600" dirty="0">
                    <a:latin typeface="Times New Roman" panose="02020603050405020304" pitchFamily="18" charset="0"/>
                    <a:cs typeface="Times New Roman" panose="02020603050405020304" pitchFamily="18" charset="0"/>
                  </a:rPr>
                  <a:t>where [HA] is the concentration of the nonionized weak acid and </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3600">
                        <a:latin typeface="Times New Roman" panose="02020603050405020304" pitchFamily="18" charset="0"/>
                        <a:cs typeface="Times New Roman" panose="02020603050405020304" pitchFamily="18" charset="0"/>
                      </a:rPr>
                      <m:t>A</m:t>
                    </m:r>
                    <m:r>
                      <m:rPr>
                        <m:nor/>
                      </m:rPr>
                      <a:rPr lang="en-US" sz="3600" baseline="3000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 </m:t>
                    </m:r>
                  </m:oMath>
                </a14:m>
                <a:r>
                  <a:rPr lang="en-US" sz="3600" dirty="0" smtClean="0">
                    <a:latin typeface="Times New Roman" panose="02020603050405020304" pitchFamily="18" charset="0"/>
                    <a:cs typeface="Times New Roman" panose="02020603050405020304" pitchFamily="18" charset="0"/>
                  </a:rPr>
                  <a:t>] is </a:t>
                </a:r>
                <a:r>
                  <a:rPr lang="en-US" sz="3600" dirty="0">
                    <a:latin typeface="Times New Roman" panose="02020603050405020304" pitchFamily="18" charset="0"/>
                    <a:cs typeface="Times New Roman" panose="02020603050405020304" pitchFamily="18" charset="0"/>
                  </a:rPr>
                  <a:t>the concentration of its conjugate </a:t>
                </a:r>
                <a:r>
                  <a:rPr lang="en-US" sz="3600" dirty="0" smtClean="0">
                    <a:latin typeface="Times New Roman" panose="02020603050405020304" pitchFamily="18" charset="0"/>
                    <a:cs typeface="Times New Roman" panose="02020603050405020304" pitchFamily="18" charset="0"/>
                  </a:rPr>
                  <a:t>base.</a:t>
                </a:r>
              </a:p>
              <a:p>
                <a:pPr marL="0" indent="0" algn="just">
                  <a:buNone/>
                </a:pPr>
                <a:r>
                  <a:rPr lang="en-US" sz="3600" dirty="0" smtClean="0">
                    <a:latin typeface="Times New Roman" panose="02020603050405020304" pitchFamily="18" charset="0"/>
                    <a:cs typeface="Times New Roman" panose="02020603050405020304" pitchFamily="18" charset="0"/>
                  </a:rPr>
                  <a:t>This equation </a:t>
                </a:r>
                <a:r>
                  <a:rPr lang="en-US" sz="3600" dirty="0">
                    <a:latin typeface="Times New Roman" panose="02020603050405020304" pitchFamily="18" charset="0"/>
                    <a:cs typeface="Times New Roman" panose="02020603050405020304" pitchFamily="18" charset="0"/>
                  </a:rPr>
                  <a:t>is known as Henderson–Hasselbalch </a:t>
                </a:r>
                <a:r>
                  <a:rPr lang="en-US" sz="3600" dirty="0" smtClean="0">
                    <a:latin typeface="Times New Roman" panose="02020603050405020304" pitchFamily="18" charset="0"/>
                    <a:cs typeface="Times New Roman" panose="02020603050405020304" pitchFamily="18" charset="0"/>
                  </a:rPr>
                  <a:t>equation for a week acid.</a:t>
                </a:r>
              </a:p>
              <a:p>
                <a:pPr marL="0" indent="0" algn="just">
                  <a:buNone/>
                </a:pPr>
                <a:r>
                  <a:rPr lang="en-US" sz="3600" dirty="0">
                    <a:latin typeface="Times New Roman" panose="02020603050405020304" pitchFamily="18" charset="0"/>
                    <a:cs typeface="Times New Roman" panose="02020603050405020304" pitchFamily="18" charset="0"/>
                  </a:rPr>
                  <a:t>where Ka is the ionization or dissociation constant (or the acidity constant).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Ka </a:t>
                </a:r>
                <a:r>
                  <a:rPr lang="en-US" sz="3600" dirty="0">
                    <a:latin typeface="Times New Roman" panose="02020603050405020304" pitchFamily="18" charset="0"/>
                    <a:cs typeface="Times New Roman" panose="02020603050405020304" pitchFamily="18" charset="0"/>
                  </a:rPr>
                  <a:t>remains relatively constant for any given weakly ionised acid in any given solvent and at any given temperature. </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With </a:t>
                </a:r>
                <a:r>
                  <a:rPr lang="en-US" sz="3600" dirty="0">
                    <a:latin typeface="Times New Roman" panose="02020603050405020304" pitchFamily="18" charset="0"/>
                    <a:cs typeface="Times New Roman" panose="02020603050405020304" pitchFamily="18" charset="0"/>
                  </a:rPr>
                  <a:t>increasingly stronger </a:t>
                </a:r>
                <a:r>
                  <a:rPr lang="en-US" sz="3600" dirty="0" smtClean="0">
                    <a:latin typeface="Times New Roman" panose="02020603050405020304" pitchFamily="18" charset="0"/>
                    <a:cs typeface="Times New Roman" panose="02020603050405020304" pitchFamily="18" charset="0"/>
                  </a:rPr>
                  <a:t>acids, </a:t>
                </a:r>
                <a:r>
                  <a:rPr lang="en-US" sz="3600" dirty="0">
                    <a:latin typeface="Times New Roman" panose="02020603050405020304" pitchFamily="18" charset="0"/>
                    <a:cs typeface="Times New Roman" panose="02020603050405020304" pitchFamily="18" charset="0"/>
                  </a:rPr>
                  <a:t>the ionization constant increased with increasing acid strength (due to a shift in the equilibrium to the right-hand side of the equation).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565" t="-3456" r="-1507"/>
                </a:stretch>
              </a:blipFill>
            </p:spPr>
            <p:txBody>
              <a:bodyPr/>
              <a:lstStyle/>
              <a:p>
                <a:r>
                  <a:rPr lang="en-US">
                    <a:noFill/>
                  </a:rPr>
                  <a:t> </a:t>
                </a:r>
              </a:p>
            </p:txBody>
          </p:sp>
        </mc:Fallback>
      </mc:AlternateContent>
    </p:spTree>
    <p:extLst>
      <p:ext uri="{BB962C8B-B14F-4D97-AF65-F5344CB8AC3E}">
        <p14:creationId xmlns:p14="http://schemas.microsoft.com/office/powerpoint/2010/main" val="2757659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Ionization of </a:t>
            </a:r>
            <a:r>
              <a:rPr lang="en-US" sz="3600" b="1" dirty="0" smtClean="0">
                <a:latin typeface="Times New Roman" panose="02020603050405020304" pitchFamily="18" charset="0"/>
                <a:cs typeface="Times New Roman" panose="02020603050405020304" pitchFamily="18" charset="0"/>
              </a:rPr>
              <a:t>bases</a:t>
            </a:r>
          </a:p>
          <a:p>
            <a:pPr marL="0" indent="0">
              <a:buNone/>
            </a:pPr>
            <a:r>
              <a:rPr lang="en-US" sz="3600" dirty="0">
                <a:latin typeface="Times New Roman" panose="02020603050405020304" pitchFamily="18" charset="0"/>
                <a:cs typeface="Times New Roman" panose="02020603050405020304" pitchFamily="18" charset="0"/>
              </a:rPr>
              <a:t>The protonation of a weakly basic drug B is represented </a:t>
            </a:r>
            <a:r>
              <a:rPr lang="en-US" sz="3600" dirty="0" smtClean="0">
                <a:latin typeface="Times New Roman" panose="02020603050405020304" pitchFamily="18" charset="0"/>
                <a:cs typeface="Times New Roman" panose="02020603050405020304" pitchFamily="18" charset="0"/>
              </a:rPr>
              <a:t>by</a:t>
            </a:r>
          </a:p>
          <a:p>
            <a:pPr marL="0" indent="0">
              <a:buNone/>
            </a:pPr>
            <a:r>
              <a:rPr lang="en-US" sz="3600" dirty="0" smtClean="0">
                <a:latin typeface="Times New Roman" panose="02020603050405020304" pitchFamily="18" charset="0"/>
                <a:cs typeface="Times New Roman" panose="02020603050405020304" pitchFamily="18" charset="0"/>
              </a:rPr>
              <a:t>B+</a:t>
            </a:r>
            <a:r>
              <a:rPr lang="en-US" sz="3600" dirty="0">
                <a:latin typeface="Times New Roman" panose="02020603050405020304" pitchFamily="18" charset="0"/>
                <a:cs typeface="Times New Roman" panose="02020603050405020304" pitchFamily="18" charset="0"/>
              </a:rPr>
              <a:t> H</a:t>
            </a:r>
            <a:r>
              <a:rPr lang="en-US" sz="3600" baseline="30000" dirty="0" smtClean="0">
                <a:latin typeface="Times New Roman" panose="02020603050405020304" pitchFamily="18" charset="0"/>
                <a:cs typeface="Times New Roman" panose="02020603050405020304" pitchFamily="18" charset="0"/>
              </a:rPr>
              <a:t>+               </a:t>
            </a:r>
            <a:r>
              <a:rPr lang="en-US" sz="3600" dirty="0"/>
              <a:t>BH</a:t>
            </a:r>
            <a:r>
              <a:rPr lang="en-US" sz="3600" baseline="30000" dirty="0" smtClean="0"/>
              <a:t>+</a:t>
            </a:r>
          </a:p>
          <a:p>
            <a:pPr marL="0" indent="0">
              <a:buNone/>
            </a:pPr>
            <a:endParaRPr lang="en-US" sz="3600" baseline="300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The acid dissociation constant of a protonated base is represented by</a:t>
            </a:r>
            <a:endParaRPr lang="en-US" sz="3600" dirty="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2142309" y="2782388"/>
            <a:ext cx="979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42309" y="2664824"/>
            <a:ext cx="979714"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1144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lnSpcReduction="10000"/>
              </a:bodyPr>
              <a:lstStyle/>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K</a:t>
                </a:r>
                <a:r>
                  <a:rPr lang="en-US" sz="3600" baseline="-25000" dirty="0" smtClean="0">
                    <a:latin typeface="Times New Roman" panose="02020603050405020304" pitchFamily="18" charset="0"/>
                    <a:cs typeface="Times New Roman" panose="02020603050405020304" pitchFamily="18" charset="0"/>
                  </a:rPr>
                  <a:t>a</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600" i="1">
                            <a:latin typeface="Cambria Math" panose="02040503050406030204" pitchFamily="18" charset="0"/>
                          </a:rPr>
                        </m:ctrlPr>
                      </m:fPr>
                      <m:num>
                        <m:d>
                          <m:dPr>
                            <m:begChr m:val="["/>
                            <m:endChr m:val="]"/>
                            <m:ctrlPr>
                              <a:rPr lang="en-US" sz="3600" i="1">
                                <a:latin typeface="Cambria Math" panose="02040503050406030204" pitchFamily="18" charset="0"/>
                              </a:rPr>
                            </m:ctrlPr>
                          </m:dPr>
                          <m:e>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e>
                        </m:d>
                        <m:r>
                          <a:rPr lang="en-US" sz="3600">
                            <a:latin typeface="Cambria Math" panose="02040503050406030204" pitchFamily="18" charset="0"/>
                          </a:rPr>
                          <m:t> +</m:t>
                        </m:r>
                        <m:r>
                          <m:rPr>
                            <m:nor/>
                          </m:rPr>
                          <a:rPr lang="en-US" sz="3600" b="0" i="0" smtClean="0">
                            <a:latin typeface="Cambria Math" panose="02040503050406030204" pitchFamily="18" charset="0"/>
                          </a:rPr>
                          <m:t>[</m:t>
                        </m:r>
                        <m:r>
                          <m:rPr>
                            <m:nor/>
                          </m:rPr>
                          <a:rPr lang="en-US" sz="3600" b="0" i="0" smtClean="0">
                            <a:latin typeface="Cambria Math" panose="02040503050406030204" pitchFamily="18" charset="0"/>
                          </a:rPr>
                          <m:t>B</m:t>
                        </m:r>
                        <m:r>
                          <m:rPr>
                            <m:nor/>
                          </m:rPr>
                          <a:rPr lang="en-US" sz="3600" b="0" i="0" smtClean="0">
                            <a:latin typeface="Cambria Math" panose="02040503050406030204" pitchFamily="18" charset="0"/>
                          </a:rPr>
                          <m:t>]</m:t>
                        </m:r>
                        <m:r>
                          <a:rPr lang="en-US" sz="3600">
                            <a:latin typeface="Cambria Math" panose="02040503050406030204" pitchFamily="18" charset="0"/>
                          </a:rPr>
                          <m:t>   </m:t>
                        </m:r>
                      </m:num>
                      <m:den>
                        <m:d>
                          <m:dPr>
                            <m:begChr m:val="["/>
                            <m:endChr m:val="]"/>
                            <m:ctrlPr>
                              <a:rPr lang="en-US" sz="3600" i="1">
                                <a:latin typeface="Cambria Math" panose="02040503050406030204" pitchFamily="18" charset="0"/>
                              </a:rPr>
                            </m:ctrlPr>
                          </m:dPr>
                          <m:e>
                            <m:r>
                              <m:rPr>
                                <m:nor/>
                              </m:rPr>
                              <a:rPr lang="en-US" sz="3600" b="0" i="0" smtClean="0">
                                <a:latin typeface="Cambria Math" panose="020405030504060302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e>
                        </m:d>
                      </m:den>
                    </m:f>
                  </m:oMath>
                </a14:m>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Or</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Log </a:t>
                </a:r>
                <a:r>
                  <a:rPr lang="en-US" sz="3600" dirty="0">
                    <a:latin typeface="Times New Roman" panose="02020603050405020304" pitchFamily="18" charset="0"/>
                    <a:cs typeface="Times New Roman" panose="02020603050405020304" pitchFamily="18" charset="0"/>
                  </a:rPr>
                  <a:t>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log [H</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 log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log </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3600">
                        <a:latin typeface="Cambria Math" panose="020405030504060302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oMath>
                </a14:m>
                <a:r>
                  <a:rPr lang="en-US" sz="3600" dirty="0" smtClean="0">
                    <a:latin typeface="Times New Roman" panose="02020603050405020304" pitchFamily="18" charset="0"/>
                    <a:cs typeface="Times New Roman" panose="02020603050405020304" pitchFamily="18" charset="0"/>
                  </a:rPr>
                  <a:t>]</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-Log 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-log [H</a:t>
                </a:r>
                <a:r>
                  <a:rPr lang="en-US" sz="3600" baseline="300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 log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log </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3600">
                        <a:latin typeface="Cambria Math" panose="020405030504060302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oMath>
                </a14:m>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a:stretch>
              </a:blipFill>
            </p:spPr>
            <p:txBody>
              <a:bodyPr/>
              <a:lstStyle/>
              <a:p>
                <a:r>
                  <a:rPr lang="en-US">
                    <a:noFill/>
                  </a:rPr>
                  <a:t> </a:t>
                </a:r>
              </a:p>
            </p:txBody>
          </p:sp>
        </mc:Fallback>
      </mc:AlternateContent>
    </p:spTree>
    <p:extLst>
      <p:ext uri="{BB962C8B-B14F-4D97-AF65-F5344CB8AC3E}">
        <p14:creationId xmlns:p14="http://schemas.microsoft.com/office/powerpoint/2010/main" val="23230972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endParaRPr lang="en-US" sz="3600" dirty="0" smtClean="0"/>
              </a:p>
              <a:p>
                <a:pPr marL="0" indent="0">
                  <a:buNone/>
                </a:pPr>
                <a:r>
                  <a:rPr lang="en-US" sz="3600" dirty="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pH + log </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oMath>
                </a14:m>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log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pH + </a:t>
                </a:r>
                <a:r>
                  <a:rPr lang="en-US" sz="3600" dirty="0" smtClean="0">
                    <a:latin typeface="Times New Roman" panose="02020603050405020304" pitchFamily="18" charset="0"/>
                    <a:cs typeface="Times New Roman" panose="02020603050405020304" pitchFamily="18" charset="0"/>
                  </a:rPr>
                  <a:t>log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 </m:t>
                        </m:r>
                        <m:d>
                          <m:dPr>
                            <m:begChr m:val="["/>
                            <m:endChr m:val="]"/>
                            <m:ctrlPr>
                              <a:rPr lang="en-US" sz="3600" i="1">
                                <a:latin typeface="Cambria Math" panose="02040503050406030204" pitchFamily="18" charset="0"/>
                              </a:rPr>
                            </m:ctrlPr>
                          </m:dPr>
                          <m:e>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e>
                        </m:d>
                        <m:r>
                          <a:rPr lang="en-US" sz="3600" i="1">
                            <a:latin typeface="Cambria Math" panose="02040503050406030204" pitchFamily="18" charset="0"/>
                          </a:rPr>
                          <m:t>  </m:t>
                        </m:r>
                      </m:num>
                      <m:den>
                        <m:r>
                          <m:rPr>
                            <m:nor/>
                          </m:rPr>
                          <a:rPr lang="en-US" sz="3600" dirty="0">
                            <a:latin typeface="Times New Roman" panose="02020603050405020304" pitchFamily="18" charset="0"/>
                            <a:cs typeface="Times New Roman" panose="02020603050405020304" pitchFamily="18" charset="0"/>
                          </a:rPr>
                          <m:t>[</m:t>
                        </m:r>
                        <m:r>
                          <m:rPr>
                            <m:nor/>
                          </m:rPr>
                          <a:rPr lang="en-US" sz="3600" dirty="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pH =  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 log </a:t>
                </a:r>
                <a14:m>
                  <m:oMath xmlns:m="http://schemas.openxmlformats.org/officeDocument/2006/math">
                    <m:f>
                      <m:fPr>
                        <m:ctrlPr>
                          <a:rPr lang="en-US" sz="3600" i="1">
                            <a:latin typeface="Cambria Math" panose="02040503050406030204" pitchFamily="18" charset="0"/>
                          </a:rPr>
                        </m:ctrlPr>
                      </m:fPr>
                      <m:num>
                        <m:r>
                          <m:rPr>
                            <m:nor/>
                          </m:rPr>
                          <a:rPr lang="en-US" sz="3600" dirty="0">
                            <a:latin typeface="Times New Roman" panose="02020603050405020304" pitchFamily="18" charset="0"/>
                            <a:cs typeface="Times New Roman" panose="02020603050405020304" pitchFamily="18" charset="0"/>
                          </a:rPr>
                          <m:t>[</m:t>
                        </m:r>
                        <m:r>
                          <m:rPr>
                            <m:nor/>
                          </m:rPr>
                          <a:rPr lang="en-US" sz="3600" dirty="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m:t>
                        </m:r>
                      </m:num>
                      <m:den>
                        <m:r>
                          <a:rPr lang="en-US" sz="3600" b="0" i="1" smtClean="0">
                            <a:latin typeface="Cambria Math" panose="02040503050406030204" pitchFamily="18" charset="0"/>
                          </a:rPr>
                          <m:t>[</m:t>
                        </m:r>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r>
                          <a:rPr lang="en-US" sz="3600" i="1">
                            <a:latin typeface="Cambria Math" panose="02040503050406030204" pitchFamily="18" charset="0"/>
                          </a:rPr>
                          <m:t>]</m:t>
                        </m:r>
                      </m:den>
                    </m:f>
                  </m:oMath>
                </a14:m>
                <a:endParaRPr lang="en-US" sz="3600" dirty="0">
                  <a:latin typeface="Times New Roman" panose="02020603050405020304" pitchFamily="18"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a:stretch>
              </a:blipFill>
            </p:spPr>
            <p:txBody>
              <a:bodyPr/>
              <a:lstStyle/>
              <a:p>
                <a:r>
                  <a:rPr lang="en-US">
                    <a:noFill/>
                  </a:rPr>
                  <a:t> </a:t>
                </a:r>
              </a:p>
            </p:txBody>
          </p:sp>
        </mc:Fallback>
      </mc:AlternateContent>
    </p:spTree>
    <p:extLst>
      <p:ext uri="{BB962C8B-B14F-4D97-AF65-F5344CB8AC3E}">
        <p14:creationId xmlns:p14="http://schemas.microsoft.com/office/powerpoint/2010/main" val="2947161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fontScale="62500" lnSpcReduction="20000"/>
              </a:bodyPr>
              <a:lstStyle/>
              <a:p>
                <a:pPr marL="0" indent="0">
                  <a:buNone/>
                </a:pPr>
                <a:r>
                  <a:rPr lang="en-US" sz="5800" b="1" dirty="0" smtClean="0">
                    <a:latin typeface="Times New Roman" panose="02020603050405020304" pitchFamily="18" charset="0"/>
                    <a:cs typeface="Times New Roman" panose="02020603050405020304" pitchFamily="18" charset="0"/>
                  </a:rPr>
                  <a:t>Calculation of pK</a:t>
                </a:r>
                <a:r>
                  <a:rPr lang="en-US" sz="5800" b="1" baseline="-25000" dirty="0" smtClean="0">
                    <a:latin typeface="Times New Roman" panose="02020603050405020304" pitchFamily="18" charset="0"/>
                    <a:cs typeface="Times New Roman" panose="02020603050405020304" pitchFamily="18" charset="0"/>
                  </a:rPr>
                  <a:t>b</a:t>
                </a:r>
                <a:r>
                  <a:rPr lang="en-US" sz="5800" b="1" dirty="0" smtClean="0">
                    <a:latin typeface="Times New Roman" panose="02020603050405020304" pitchFamily="18" charset="0"/>
                    <a:cs typeface="Times New Roman" panose="02020603050405020304" pitchFamily="18" charset="0"/>
                  </a:rPr>
                  <a:t> value</a:t>
                </a:r>
              </a:p>
              <a:p>
                <a:pPr marL="0" indent="0">
                  <a:buNone/>
                </a:pPr>
                <a:endParaRPr lang="en-US" sz="3600" b="1"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t>
                </a:r>
                <a:r>
                  <a:rPr lang="en-US" sz="5100" dirty="0" smtClean="0">
                    <a:latin typeface="Times New Roman" panose="02020603050405020304" pitchFamily="18" charset="0"/>
                    <a:cs typeface="Times New Roman" panose="02020603050405020304" pitchFamily="18" charset="0"/>
                  </a:rPr>
                  <a:t>B + H</a:t>
                </a:r>
                <a:r>
                  <a:rPr lang="en-US" sz="5100" baseline="-25000" dirty="0" smtClean="0">
                    <a:latin typeface="Times New Roman" panose="02020603050405020304" pitchFamily="18" charset="0"/>
                    <a:cs typeface="Times New Roman" panose="02020603050405020304" pitchFamily="18" charset="0"/>
                  </a:rPr>
                  <a:t>2</a:t>
                </a:r>
                <a:r>
                  <a:rPr lang="en-US" sz="5100" dirty="0" smtClean="0">
                    <a:latin typeface="Times New Roman" panose="02020603050405020304" pitchFamily="18" charset="0"/>
                    <a:cs typeface="Times New Roman" panose="02020603050405020304" pitchFamily="18" charset="0"/>
                  </a:rPr>
                  <a:t>O          BH</a:t>
                </a:r>
                <a:r>
                  <a:rPr lang="en-US" sz="5100" baseline="300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5100" dirty="0" smtClean="0">
                    <a:latin typeface="Times New Roman" panose="02020603050405020304" pitchFamily="18" charset="0"/>
                    <a:cs typeface="Times New Roman" panose="02020603050405020304" pitchFamily="18" charset="0"/>
                  </a:rPr>
                  <a:t>OH</a:t>
                </a:r>
                <a:r>
                  <a:rPr lang="en-US" sz="5100" baseline="30000" dirty="0" smtClean="0">
                    <a:latin typeface="Times New Roman" panose="02020603050405020304" pitchFamily="18" charset="0"/>
                    <a:cs typeface="Times New Roman" panose="02020603050405020304" pitchFamily="18" charset="0"/>
                  </a:rPr>
                  <a:t>-</a:t>
                </a:r>
              </a:p>
              <a:p>
                <a:pPr marL="0" indent="0">
                  <a:buNone/>
                </a:pPr>
                <a:endParaRPr lang="en-US" sz="5100" dirty="0">
                  <a:latin typeface="Times New Roman" panose="02020603050405020304" pitchFamily="18" charset="0"/>
                  <a:cs typeface="Times New Roman" panose="02020603050405020304" pitchFamily="18" charset="0"/>
                </a:endParaRPr>
              </a:p>
              <a:p>
                <a:pPr marL="0" indent="0">
                  <a:buNone/>
                </a:pPr>
                <a:r>
                  <a:rPr lang="en-US" sz="5100" dirty="0" smtClean="0">
                    <a:latin typeface="Times New Roman" panose="02020603050405020304" pitchFamily="18" charset="0"/>
                    <a:cs typeface="Times New Roman" panose="02020603050405020304" pitchFamily="18" charset="0"/>
                  </a:rPr>
                  <a:t>K</a:t>
                </a:r>
                <a:r>
                  <a:rPr lang="en-US" sz="5100" baseline="-25000" dirty="0">
                    <a:latin typeface="Times New Roman" panose="02020603050405020304" pitchFamily="18" charset="0"/>
                    <a:cs typeface="Times New Roman" panose="02020603050405020304" pitchFamily="18" charset="0"/>
                  </a:rPr>
                  <a:t>b</a:t>
                </a:r>
                <a:r>
                  <a:rPr lang="en-US" sz="5100" dirty="0" smtClean="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5100" i="1">
                            <a:latin typeface="Cambria Math" panose="02040503050406030204" pitchFamily="18" charset="0"/>
                          </a:rPr>
                        </m:ctrlPr>
                      </m:fPr>
                      <m:num>
                        <m:d>
                          <m:dPr>
                            <m:begChr m:val="["/>
                            <m:endChr m:val="]"/>
                            <m:ctrlPr>
                              <a:rPr lang="en-US" sz="5100" i="1">
                                <a:latin typeface="Cambria Math" panose="02040503050406030204" pitchFamily="18" charset="0"/>
                              </a:rPr>
                            </m:ctrlPr>
                          </m:dPr>
                          <m:e>
                            <m:r>
                              <m:rPr>
                                <m:nor/>
                              </m:rPr>
                              <a:rPr lang="en-US" sz="5100">
                                <a:latin typeface="Times New Roman" panose="02020603050405020304" pitchFamily="18" charset="0"/>
                                <a:cs typeface="Times New Roman" panose="02020603050405020304" pitchFamily="18" charset="0"/>
                              </a:rPr>
                              <m:t>OH</m:t>
                            </m:r>
                            <m:r>
                              <m:rPr>
                                <m:nor/>
                              </m:rPr>
                              <a:rPr lang="en-US" sz="5100" baseline="30000">
                                <a:latin typeface="Times New Roman" panose="02020603050405020304" pitchFamily="18" charset="0"/>
                                <a:cs typeface="Times New Roman" panose="02020603050405020304" pitchFamily="18" charset="0"/>
                              </a:rPr>
                              <m:t>−</m:t>
                            </m:r>
                          </m:e>
                        </m:d>
                        <m:r>
                          <a:rPr lang="en-US" sz="5100">
                            <a:latin typeface="Cambria Math" panose="02040503050406030204" pitchFamily="18" charset="0"/>
                          </a:rPr>
                          <m:t> +</m:t>
                        </m:r>
                        <m:r>
                          <m:rPr>
                            <m:nor/>
                          </m:rPr>
                          <a:rPr lang="en-US" sz="5100">
                            <a:latin typeface="Times New Roman" panose="02020603050405020304" pitchFamily="18" charset="0"/>
                            <a:cs typeface="Times New Roman" panose="02020603050405020304" pitchFamily="18" charset="0"/>
                          </a:rPr>
                          <m:t>[</m:t>
                        </m:r>
                        <m:r>
                          <m:rPr>
                            <m:nor/>
                          </m:rPr>
                          <a:rPr lang="en-US" sz="5100">
                            <a:latin typeface="Times New Roman" panose="02020603050405020304" pitchFamily="18" charset="0"/>
                            <a:cs typeface="Times New Roman" panose="02020603050405020304" pitchFamily="18" charset="0"/>
                          </a:rPr>
                          <m:t>BH</m:t>
                        </m:r>
                        <m:r>
                          <m:rPr>
                            <m:nor/>
                          </m:rPr>
                          <a:rPr lang="en-US" sz="5100" baseline="30000">
                            <a:latin typeface="Times New Roman" panose="02020603050405020304" pitchFamily="18" charset="0"/>
                            <a:cs typeface="Times New Roman" panose="02020603050405020304" pitchFamily="18" charset="0"/>
                          </a:rPr>
                          <m:t>+</m:t>
                        </m:r>
                        <m:r>
                          <m:rPr>
                            <m:nor/>
                          </m:rPr>
                          <a:rPr lang="en-US" sz="5100">
                            <a:latin typeface="Times New Roman" panose="02020603050405020304" pitchFamily="18" charset="0"/>
                            <a:cs typeface="Times New Roman" panose="02020603050405020304" pitchFamily="18" charset="0"/>
                          </a:rPr>
                          <m:t>]</m:t>
                        </m:r>
                        <m:r>
                          <a:rPr lang="en-US" sz="5100">
                            <a:latin typeface="Cambria Math" panose="02040503050406030204" pitchFamily="18" charset="0"/>
                          </a:rPr>
                          <m:t>   </m:t>
                        </m:r>
                      </m:num>
                      <m:den>
                        <m:d>
                          <m:dPr>
                            <m:begChr m:val="["/>
                            <m:endChr m:val="]"/>
                            <m:ctrlPr>
                              <a:rPr lang="en-US" sz="5100" i="1">
                                <a:latin typeface="Cambria Math" panose="02040503050406030204" pitchFamily="18" charset="0"/>
                              </a:rPr>
                            </m:ctrlPr>
                          </m:dPr>
                          <m:e>
                            <m:r>
                              <m:rPr>
                                <m:nor/>
                              </m:rPr>
                              <a:rPr lang="en-US" sz="5100">
                                <a:latin typeface="Times New Roman" panose="02020603050405020304" pitchFamily="18" charset="0"/>
                                <a:cs typeface="Times New Roman" panose="02020603050405020304" pitchFamily="18" charset="0"/>
                              </a:rPr>
                              <m:t>B</m:t>
                            </m:r>
                          </m:e>
                        </m:d>
                      </m:den>
                    </m:f>
                  </m:oMath>
                </a14:m>
                <a:r>
                  <a:rPr lang="en-US" sz="5100" dirty="0">
                    <a:latin typeface="Times New Roman" panose="02020603050405020304" pitchFamily="18" charset="0"/>
                    <a:cs typeface="Times New Roman" panose="02020603050405020304" pitchFamily="18" charset="0"/>
                  </a:rPr>
                  <a:t> </a:t>
                </a:r>
              </a:p>
              <a:p>
                <a:pPr marL="0" indent="0">
                  <a:buNone/>
                </a:pPr>
                <a:endParaRPr lang="en-US" dirty="0" smtClean="0"/>
              </a:p>
              <a:p>
                <a:pPr marL="0" indent="0">
                  <a:buNone/>
                </a:pPr>
                <a:r>
                  <a:rPr lang="en-US" sz="5100" dirty="0">
                    <a:latin typeface="Times New Roman" panose="02020603050405020304" pitchFamily="18" charset="0"/>
                    <a:cs typeface="Times New Roman" panose="02020603050405020304" pitchFamily="18" charset="0"/>
                  </a:rPr>
                  <a:t>l</a:t>
                </a:r>
                <a:r>
                  <a:rPr lang="en-US" sz="5100" dirty="0" smtClean="0">
                    <a:latin typeface="Times New Roman" panose="02020603050405020304" pitchFamily="18" charset="0"/>
                    <a:cs typeface="Times New Roman" panose="02020603050405020304" pitchFamily="18" charset="0"/>
                  </a:rPr>
                  <a:t>og K</a:t>
                </a:r>
                <a:r>
                  <a:rPr lang="en-US" sz="5100" baseline="-25000" dirty="0">
                    <a:latin typeface="Times New Roman" panose="02020603050405020304" pitchFamily="18" charset="0"/>
                    <a:cs typeface="Times New Roman" panose="02020603050405020304" pitchFamily="18" charset="0"/>
                  </a:rPr>
                  <a:t>b</a:t>
                </a:r>
                <a:r>
                  <a:rPr lang="en-US" sz="5100" dirty="0" smtClean="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log </a:t>
                </a:r>
                <a:r>
                  <a:rPr lang="en-US" sz="51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5100">
                        <a:latin typeface="Times New Roman" panose="02020603050405020304" pitchFamily="18" charset="0"/>
                        <a:cs typeface="Times New Roman" panose="02020603050405020304" pitchFamily="18" charset="0"/>
                      </a:rPr>
                      <m:t>OH</m:t>
                    </m:r>
                    <m:r>
                      <m:rPr>
                        <m:nor/>
                      </m:rPr>
                      <a:rPr lang="en-US" sz="5100" baseline="30000">
                        <a:latin typeface="Times New Roman" panose="02020603050405020304" pitchFamily="18" charset="0"/>
                        <a:cs typeface="Times New Roman" panose="02020603050405020304" pitchFamily="18" charset="0"/>
                      </a:rPr>
                      <m:t>−</m:t>
                    </m:r>
                  </m:oMath>
                </a14:m>
                <a:r>
                  <a:rPr lang="en-US" sz="5100" dirty="0" smtClean="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log </a:t>
                </a:r>
                <a:r>
                  <a:rPr lang="en-US" sz="51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5100">
                        <a:latin typeface="Times New Roman" panose="02020603050405020304" pitchFamily="18" charset="0"/>
                        <a:cs typeface="Times New Roman" panose="02020603050405020304" pitchFamily="18" charset="0"/>
                      </a:rPr>
                      <m:t>BH</m:t>
                    </m:r>
                    <m:r>
                      <m:rPr>
                        <m:nor/>
                      </m:rPr>
                      <a:rPr lang="en-US" sz="5100" baseline="30000">
                        <a:latin typeface="Times New Roman" panose="02020603050405020304" pitchFamily="18" charset="0"/>
                        <a:cs typeface="Times New Roman" panose="02020603050405020304" pitchFamily="18" charset="0"/>
                      </a:rPr>
                      <m:t>+</m:t>
                    </m:r>
                  </m:oMath>
                </a14:m>
                <a:r>
                  <a:rPr lang="en-US" sz="5100" dirty="0" smtClean="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log </a:t>
                </a:r>
                <a:r>
                  <a:rPr lang="en-US" sz="5100" dirty="0" smtClean="0">
                    <a:latin typeface="Times New Roman" panose="02020603050405020304" pitchFamily="18" charset="0"/>
                    <a:cs typeface="Times New Roman" panose="02020603050405020304" pitchFamily="18" charset="0"/>
                  </a:rPr>
                  <a:t>[</a:t>
                </a:r>
                <a:r>
                  <a:rPr lang="en-US" sz="5100" dirty="0">
                    <a:latin typeface="Times New Roman" panose="02020603050405020304" pitchFamily="18" charset="0"/>
                    <a:cs typeface="Times New Roman" panose="02020603050405020304" pitchFamily="18" charset="0"/>
                  </a:rPr>
                  <a:t>B</a:t>
                </a:r>
                <a:r>
                  <a:rPr lang="en-US" sz="5100" dirty="0" smtClean="0">
                    <a:latin typeface="Times New Roman" panose="02020603050405020304" pitchFamily="18" charset="0"/>
                    <a:cs typeface="Times New Roman" panose="02020603050405020304" pitchFamily="18" charset="0"/>
                  </a:rPr>
                  <a:t>]</a:t>
                </a:r>
              </a:p>
              <a:p>
                <a:pPr marL="0" indent="0">
                  <a:buNone/>
                </a:pPr>
                <a:endParaRPr lang="en-US" sz="5100" dirty="0" smtClean="0">
                  <a:latin typeface="Times New Roman" panose="02020603050405020304" pitchFamily="18" charset="0"/>
                  <a:cs typeface="Times New Roman" panose="02020603050405020304" pitchFamily="18" charset="0"/>
                </a:endParaRPr>
              </a:p>
              <a:p>
                <a:pPr marL="0" indent="0">
                  <a:buNone/>
                </a:pPr>
                <a:r>
                  <a:rPr lang="en-US" sz="5100" dirty="0" smtClean="0">
                    <a:latin typeface="Times New Roman" panose="02020603050405020304" pitchFamily="18" charset="0"/>
                    <a:cs typeface="Times New Roman" panose="02020603050405020304" pitchFamily="18" charset="0"/>
                  </a:rPr>
                  <a:t>-</a:t>
                </a:r>
                <a:r>
                  <a:rPr lang="en-US" sz="5100" dirty="0">
                    <a:latin typeface="Times New Roman" panose="02020603050405020304" pitchFamily="18" charset="0"/>
                    <a:cs typeface="Times New Roman" panose="02020603050405020304" pitchFamily="18" charset="0"/>
                  </a:rPr>
                  <a:t>l</a:t>
                </a:r>
                <a:r>
                  <a:rPr lang="en-US" sz="5100" dirty="0" smtClean="0">
                    <a:latin typeface="Times New Roman" panose="02020603050405020304" pitchFamily="18" charset="0"/>
                    <a:cs typeface="Times New Roman" panose="02020603050405020304" pitchFamily="18" charset="0"/>
                  </a:rPr>
                  <a:t>og K</a:t>
                </a:r>
                <a:r>
                  <a:rPr lang="en-US" sz="5100" baseline="-25000" dirty="0">
                    <a:latin typeface="Times New Roman" panose="02020603050405020304" pitchFamily="18" charset="0"/>
                    <a:cs typeface="Times New Roman" panose="02020603050405020304" pitchFamily="18" charset="0"/>
                  </a:rPr>
                  <a:t>b</a:t>
                </a:r>
                <a:r>
                  <a:rPr lang="en-US" sz="5100" dirty="0" smtClean="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5100" dirty="0" smtClean="0">
                    <a:latin typeface="Times New Roman" panose="02020603050405020304" pitchFamily="18" charset="0"/>
                    <a:cs typeface="Times New Roman" panose="02020603050405020304" pitchFamily="18" charset="0"/>
                  </a:rPr>
                  <a:t>-log </a:t>
                </a:r>
                <a:r>
                  <a:rPr lang="en-US" sz="5100" dirty="0">
                    <a:latin typeface="Times New Roman" panose="02020603050405020304" pitchFamily="18" charset="0"/>
                    <a:cs typeface="Times New Roman" panose="02020603050405020304" pitchFamily="18" charset="0"/>
                  </a:rPr>
                  <a:t>[</a:t>
                </a:r>
                <a14:m>
                  <m:oMath xmlns:m="http://schemas.openxmlformats.org/officeDocument/2006/math">
                    <m:r>
                      <m:rPr>
                        <m:nor/>
                      </m:rPr>
                      <a:rPr lang="en-US" sz="5100">
                        <a:latin typeface="Times New Roman" panose="02020603050405020304" pitchFamily="18" charset="0"/>
                        <a:cs typeface="Times New Roman" panose="02020603050405020304" pitchFamily="18" charset="0"/>
                      </a:rPr>
                      <m:t>OH</m:t>
                    </m:r>
                    <m:r>
                      <m:rPr>
                        <m:nor/>
                      </m:rPr>
                      <a:rPr lang="en-US" sz="5100" baseline="30000">
                        <a:latin typeface="Times New Roman" panose="02020603050405020304" pitchFamily="18" charset="0"/>
                        <a:cs typeface="Times New Roman" panose="02020603050405020304" pitchFamily="18" charset="0"/>
                      </a:rPr>
                      <m:t>−</m:t>
                    </m:r>
                  </m:oMath>
                </a14:m>
                <a:r>
                  <a:rPr lang="en-US" sz="5100" dirty="0">
                    <a:latin typeface="Times New Roman" panose="02020603050405020304" pitchFamily="18" charset="0"/>
                    <a:cs typeface="Times New Roman" panose="02020603050405020304" pitchFamily="18" charset="0"/>
                  </a:rPr>
                  <a:t>] -</a:t>
                </a:r>
                <a:r>
                  <a:rPr lang="en-US" sz="5100" dirty="0" smtClean="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log [</a:t>
                </a:r>
                <a14:m>
                  <m:oMath xmlns:m="http://schemas.openxmlformats.org/officeDocument/2006/math">
                    <m:r>
                      <m:rPr>
                        <m:nor/>
                      </m:rPr>
                      <a:rPr lang="en-US" sz="5100">
                        <a:latin typeface="Times New Roman" panose="02020603050405020304" pitchFamily="18" charset="0"/>
                        <a:cs typeface="Times New Roman" panose="02020603050405020304" pitchFamily="18" charset="0"/>
                      </a:rPr>
                      <m:t>BH</m:t>
                    </m:r>
                    <m:r>
                      <m:rPr>
                        <m:nor/>
                      </m:rPr>
                      <a:rPr lang="en-US" sz="5100" baseline="30000">
                        <a:latin typeface="Times New Roman" panose="02020603050405020304" pitchFamily="18" charset="0"/>
                        <a:cs typeface="Times New Roman" panose="02020603050405020304" pitchFamily="18" charset="0"/>
                      </a:rPr>
                      <m:t>+</m:t>
                    </m:r>
                  </m:oMath>
                </a14:m>
                <a:r>
                  <a:rPr lang="en-US" sz="5100" dirty="0">
                    <a:latin typeface="Times New Roman" panose="02020603050405020304" pitchFamily="18" charset="0"/>
                    <a:cs typeface="Times New Roman" panose="02020603050405020304" pitchFamily="18" charset="0"/>
                  </a:rPr>
                  <a:t>] +</a:t>
                </a:r>
                <a:r>
                  <a:rPr lang="en-US" sz="5100" dirty="0" smtClean="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log [B]</a:t>
                </a:r>
              </a:p>
              <a:p>
                <a:pPr marL="0" indent="0">
                  <a:buNone/>
                </a:pPr>
                <a:endParaRPr lang="en-US" sz="4200" dirty="0">
                  <a:latin typeface="Times New Roman" panose="02020603050405020304" pitchFamily="18" charset="0"/>
                  <a:cs typeface="Times New Roman" panose="02020603050405020304" pitchFamily="18" charset="0"/>
                </a:endParaRPr>
              </a:p>
              <a:p>
                <a:endParaRPr lang="en-US" dirty="0"/>
              </a:p>
              <a:p>
                <a:r>
                  <a:rPr lang="en-US" dirty="0"/>
                  <a:t> </a:t>
                </a: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4682"/>
                </a:stretch>
              </a:blipFill>
            </p:spPr>
            <p:txBody>
              <a:bodyPr/>
              <a:lstStyle/>
              <a:p>
                <a:r>
                  <a:rPr lang="en-US">
                    <a:noFill/>
                  </a:rPr>
                  <a:t> </a:t>
                </a:r>
              </a:p>
            </p:txBody>
          </p:sp>
        </mc:Fallback>
      </mc:AlternateContent>
      <p:cxnSp>
        <p:nvCxnSpPr>
          <p:cNvPr id="4" name="Straight Arrow Connector 3"/>
          <p:cNvCxnSpPr/>
          <p:nvPr/>
        </p:nvCxnSpPr>
        <p:spPr>
          <a:xfrm>
            <a:off x="2495004" y="1815737"/>
            <a:ext cx="83602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95004" y="1685108"/>
            <a:ext cx="83602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1478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endParaRPr lang="en-US" dirty="0" smtClean="0"/>
              </a:p>
              <a:p>
                <a:pPr marL="0" indent="0">
                  <a:buNone/>
                </a:pPr>
                <a:r>
                  <a:rPr lang="en-US" sz="3600" dirty="0" smtClean="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pOH </a:t>
                </a:r>
                <a:r>
                  <a:rPr lang="en-US" sz="3600" dirty="0">
                    <a:latin typeface="Times New Roman" panose="02020603050405020304" pitchFamily="18" charset="0"/>
                    <a:cs typeface="Times New Roman" panose="02020603050405020304" pitchFamily="18" charset="0"/>
                  </a:rPr>
                  <a:t>+ log </a:t>
                </a:r>
                <a14:m>
                  <m:oMath xmlns:m="http://schemas.openxmlformats.org/officeDocument/2006/math">
                    <m:f>
                      <m:fPr>
                        <m:ctrlPr>
                          <a:rPr lang="en-US" sz="3600" i="1">
                            <a:latin typeface="Cambria Math" panose="02040503050406030204" pitchFamily="18" charset="0"/>
                          </a:rPr>
                        </m:ctrlPr>
                      </m:fPr>
                      <m:num>
                        <m:d>
                          <m:dPr>
                            <m:begChr m:val="["/>
                            <m:endChr m:val="]"/>
                            <m:ctrlPr>
                              <a:rPr lang="en-US" sz="3600" i="1">
                                <a:latin typeface="Cambria Math" panose="02040503050406030204" pitchFamily="18" charset="0"/>
                              </a:rPr>
                            </m:ctrlPr>
                          </m:dPr>
                          <m:e>
                            <m:r>
                              <m:rPr>
                                <m:nor/>
                              </m:rPr>
                              <a:rPr lang="en-US" sz="3600">
                                <a:latin typeface="Times New Roman" panose="02020603050405020304" pitchFamily="18" charset="0"/>
                                <a:cs typeface="Times New Roman" panose="02020603050405020304" pitchFamily="18" charset="0"/>
                              </a:rPr>
                              <m:t>B</m:t>
                            </m:r>
                          </m:e>
                        </m:d>
                      </m:num>
                      <m:den>
                        <m:r>
                          <a:rPr lang="en-US" sz="3600" b="1" i="1">
                            <a:latin typeface="Cambria Math" panose="02040503050406030204" pitchFamily="18" charset="0"/>
                          </a:rPr>
                          <m:t>[</m:t>
                        </m:r>
                        <m:r>
                          <m:rPr>
                            <m:nor/>
                          </m:rPr>
                          <a:rPr lang="en-US" sz="3600">
                            <a:latin typeface="Times New Roman" panose="02020603050405020304" pitchFamily="18" charset="0"/>
                            <a:cs typeface="Times New Roman" panose="02020603050405020304" pitchFamily="18" charset="0"/>
                          </a:rPr>
                          <m:t>BH</m:t>
                        </m:r>
                        <m:r>
                          <m:rPr>
                            <m:nor/>
                          </m:rPr>
                          <a:rPr lang="en-US" sz="3600" baseline="30000">
                            <a:latin typeface="Times New Roman" panose="02020603050405020304" pitchFamily="18" charset="0"/>
                            <a:cs typeface="Times New Roman" panose="02020603050405020304" pitchFamily="18" charset="0"/>
                          </a:rPr>
                          <m:t>+</m:t>
                        </m:r>
                        <m:r>
                          <a:rPr lang="en-US" sz="3600" b="1" i="1">
                            <a:latin typeface="Cambria Math" panose="020405030504060302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pOH </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log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 </m:t>
                        </m:r>
                        <m:d>
                          <m:dPr>
                            <m:begChr m:val="["/>
                            <m:endChr m:val="]"/>
                            <m:ctrlPr>
                              <a:rPr lang="en-US" sz="3600" i="1">
                                <a:latin typeface="Cambria Math" panose="02040503050406030204" pitchFamily="18" charset="0"/>
                              </a:rPr>
                            </m:ctrlPr>
                          </m:dPr>
                          <m:e>
                            <m:r>
                              <m:rPr>
                                <m:nor/>
                              </m:rPr>
                              <a:rPr lang="en-US" sz="3600">
                                <a:latin typeface="Times New Roman" panose="02020603050405020304" pitchFamily="18" charset="0"/>
                                <a:cs typeface="Times New Roman" panose="02020603050405020304" pitchFamily="18" charset="0"/>
                              </a:rPr>
                              <m:t>BH</m:t>
                            </m:r>
                            <m:r>
                              <m:rPr>
                                <m:nor/>
                              </m:rPr>
                              <a:rPr lang="en-US" sz="3600" baseline="30000">
                                <a:latin typeface="Times New Roman" panose="02020603050405020304" pitchFamily="18" charset="0"/>
                                <a:cs typeface="Times New Roman" panose="02020603050405020304" pitchFamily="18" charset="0"/>
                              </a:rPr>
                              <m:t>+</m:t>
                            </m:r>
                          </m:e>
                        </m:d>
                        <m:r>
                          <a:rPr lang="en-US" sz="3600" i="1">
                            <a:latin typeface="Cambria Math" panose="02040503050406030204" pitchFamily="18" charset="0"/>
                          </a:rPr>
                          <m:t>  </m:t>
                        </m:r>
                      </m:num>
                      <m:den>
                        <m:d>
                          <m:dPr>
                            <m:begChr m:val="["/>
                            <m:endChr m:val="]"/>
                            <m:ctrlPr>
                              <a:rPr lang="en-US" sz="3600" i="1">
                                <a:latin typeface="Cambria Math" panose="02040503050406030204" pitchFamily="18" charset="0"/>
                              </a:rPr>
                            </m:ctrlPr>
                          </m:dPr>
                          <m:e>
                            <m:r>
                              <m:rPr>
                                <m:nor/>
                              </m:rPr>
                              <a:rPr lang="en-US" sz="3600">
                                <a:latin typeface="Times New Roman" panose="02020603050405020304" pitchFamily="18" charset="0"/>
                                <a:cs typeface="Times New Roman" panose="02020603050405020304" pitchFamily="18" charset="0"/>
                              </a:rPr>
                              <m:t>B</m:t>
                            </m:r>
                          </m:e>
                        </m:d>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pH + pOH = pK</a:t>
                </a:r>
                <a:r>
                  <a:rPr lang="en-US" sz="3600" baseline="-25000" dirty="0" smtClean="0">
                    <a:latin typeface="Times New Roman" panose="02020603050405020304" pitchFamily="18" charset="0"/>
                    <a:cs typeface="Times New Roman" panose="02020603050405020304" pitchFamily="18" charset="0"/>
                  </a:rPr>
                  <a:t>w</a:t>
                </a:r>
              </a:p>
              <a:p>
                <a:pPr marL="0" indent="0">
                  <a:buNone/>
                </a:pPr>
                <a:endParaRPr lang="en-US" sz="3600" baseline="-250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pOH</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pK</a:t>
                </a:r>
                <a:r>
                  <a:rPr lang="en-US" sz="3600" baseline="-25000" dirty="0" smtClean="0">
                    <a:latin typeface="Times New Roman" panose="02020603050405020304" pitchFamily="18" charset="0"/>
                    <a:cs typeface="Times New Roman" panose="02020603050405020304" pitchFamily="18" charset="0"/>
                  </a:rPr>
                  <a:t>w</a:t>
                </a:r>
                <a:r>
                  <a:rPr lang="en-US" sz="3600" dirty="0" smtClean="0">
                    <a:latin typeface="Times New Roman" panose="02020603050405020304" pitchFamily="18" charset="0"/>
                    <a:cs typeface="Times New Roman" panose="02020603050405020304" pitchFamily="18" charset="0"/>
                  </a:rPr>
                  <a:t>- pH</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b="-3233"/>
                </a:stretch>
              </a:blipFill>
            </p:spPr>
            <p:txBody>
              <a:bodyPr/>
              <a:lstStyle/>
              <a:p>
                <a:r>
                  <a:rPr lang="en-US">
                    <a:noFill/>
                  </a:rPr>
                  <a:t> </a:t>
                </a:r>
              </a:p>
            </p:txBody>
          </p:sp>
        </mc:Fallback>
      </mc:AlternateContent>
    </p:spTree>
    <p:extLst>
      <p:ext uri="{BB962C8B-B14F-4D97-AF65-F5344CB8AC3E}">
        <p14:creationId xmlns:p14="http://schemas.microsoft.com/office/powerpoint/2010/main" val="4094023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As </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b</a:t>
                </a:r>
                <a:r>
                  <a:rPr lang="en-US" sz="3600" dirty="0">
                    <a:latin typeface="Times New Roman" panose="02020603050405020304" pitchFamily="18" charset="0"/>
                    <a:cs typeface="Times New Roman" panose="02020603050405020304" pitchFamily="18" charset="0"/>
                  </a:rPr>
                  <a:t> =  pOH + log </a:t>
                </a:r>
                <a14:m>
                  <m:oMath xmlns:m="http://schemas.openxmlformats.org/officeDocument/2006/math">
                    <m:f>
                      <m:fPr>
                        <m:ctrlPr>
                          <a:rPr lang="en-US" sz="3600" i="1">
                            <a:latin typeface="Cambria Math" panose="02040503050406030204" pitchFamily="18" charset="0"/>
                          </a:rPr>
                        </m:ctrlPr>
                      </m:fPr>
                      <m:num>
                        <m:d>
                          <m:dPr>
                            <m:begChr m:val="["/>
                            <m:endChr m:val="]"/>
                            <m:ctrlPr>
                              <a:rPr lang="en-US" sz="3600" i="1">
                                <a:latin typeface="Cambria Math" panose="02040503050406030204" pitchFamily="18" charset="0"/>
                              </a:rPr>
                            </m:ctrlPr>
                          </m:dPr>
                          <m:e>
                            <m:r>
                              <m:rPr>
                                <m:nor/>
                              </m:rPr>
                              <a:rPr lang="en-US" sz="3600">
                                <a:latin typeface="Times New Roman" panose="02020603050405020304" pitchFamily="18" charset="0"/>
                                <a:cs typeface="Times New Roman" panose="02020603050405020304" pitchFamily="18" charset="0"/>
                              </a:rPr>
                              <m:t>B</m:t>
                            </m:r>
                          </m:e>
                        </m:d>
                      </m:num>
                      <m:den>
                        <m:r>
                          <a:rPr lang="en-US" sz="3600" b="1" i="1">
                            <a:latin typeface="Cambria Math" panose="02040503050406030204" pitchFamily="18" charset="0"/>
                          </a:rPr>
                          <m:t>[</m:t>
                        </m:r>
                        <m:r>
                          <m:rPr>
                            <m:nor/>
                          </m:rPr>
                          <a:rPr lang="en-US" sz="3600">
                            <a:latin typeface="Times New Roman" panose="02020603050405020304" pitchFamily="18" charset="0"/>
                            <a:cs typeface="Times New Roman" panose="02020603050405020304" pitchFamily="18" charset="0"/>
                          </a:rPr>
                          <m:t>BH</m:t>
                        </m:r>
                        <m:r>
                          <m:rPr>
                            <m:nor/>
                          </m:rPr>
                          <a:rPr lang="en-US" sz="3600" baseline="30000">
                            <a:latin typeface="Times New Roman" panose="02020603050405020304" pitchFamily="18" charset="0"/>
                            <a:cs typeface="Times New Roman" panose="02020603050405020304" pitchFamily="18" charset="0"/>
                          </a:rPr>
                          <m:t>+</m:t>
                        </m:r>
                        <m:r>
                          <a:rPr lang="en-US" sz="3600" b="1" i="1">
                            <a:latin typeface="Cambria Math" panose="020405030504060302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pK</a:t>
                </a:r>
                <a:r>
                  <a:rPr lang="en-US" sz="3600" baseline="-25000" dirty="0">
                    <a:latin typeface="Times New Roman" panose="02020603050405020304" pitchFamily="18" charset="0"/>
                    <a:cs typeface="Times New Roman" panose="02020603050405020304" pitchFamily="18" charset="0"/>
                  </a:rPr>
                  <a:t>b</a:t>
                </a:r>
                <a:r>
                  <a:rPr lang="en-US" sz="3600" dirty="0">
                    <a:latin typeface="Times New Roman" panose="02020603050405020304" pitchFamily="18" charset="0"/>
                    <a:cs typeface="Times New Roman" panose="02020603050405020304" pitchFamily="18" charset="0"/>
                  </a:rPr>
                  <a:t> =  pK</a:t>
                </a:r>
                <a:r>
                  <a:rPr lang="en-US" sz="3600" baseline="-25000" dirty="0">
                    <a:latin typeface="Times New Roman" panose="02020603050405020304" pitchFamily="18" charset="0"/>
                    <a:cs typeface="Times New Roman" panose="02020603050405020304" pitchFamily="18" charset="0"/>
                  </a:rPr>
                  <a:t>w</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log </a:t>
                </a:r>
                <a14:m>
                  <m:oMath xmlns:m="http://schemas.openxmlformats.org/officeDocument/2006/math">
                    <m:f>
                      <m:fPr>
                        <m:ctrlPr>
                          <a:rPr lang="en-US" sz="3600" i="1">
                            <a:latin typeface="Cambria Math" panose="02040503050406030204" pitchFamily="18" charset="0"/>
                          </a:rPr>
                        </m:ctrlPr>
                      </m:fPr>
                      <m:num>
                        <m:d>
                          <m:dPr>
                            <m:begChr m:val="["/>
                            <m:endChr m:val="]"/>
                            <m:ctrlPr>
                              <a:rPr lang="en-US" sz="3600" i="1">
                                <a:latin typeface="Cambria Math" panose="02040503050406030204" pitchFamily="18" charset="0"/>
                              </a:rPr>
                            </m:ctrlPr>
                          </m:dPr>
                          <m:e>
                            <m:r>
                              <m:rPr>
                                <m:nor/>
                              </m:rPr>
                              <a:rPr lang="en-US" sz="3600">
                                <a:latin typeface="Times New Roman" panose="02020603050405020304" pitchFamily="18" charset="0"/>
                                <a:cs typeface="Times New Roman" panose="02020603050405020304" pitchFamily="18" charset="0"/>
                              </a:rPr>
                              <m:t>B</m:t>
                            </m:r>
                          </m:e>
                        </m:d>
                      </m:num>
                      <m:den>
                        <m:r>
                          <a:rPr lang="en-US" sz="3600" b="1" i="1">
                            <a:latin typeface="Cambria Math" panose="02040503050406030204" pitchFamily="18" charset="0"/>
                          </a:rPr>
                          <m:t>[</m:t>
                        </m:r>
                        <m:r>
                          <m:rPr>
                            <m:nor/>
                          </m:rPr>
                          <a:rPr lang="en-US" sz="3600">
                            <a:latin typeface="Times New Roman" panose="02020603050405020304" pitchFamily="18" charset="0"/>
                            <a:cs typeface="Times New Roman" panose="02020603050405020304" pitchFamily="18" charset="0"/>
                          </a:rPr>
                          <m:t>BH</m:t>
                        </m:r>
                        <m:r>
                          <m:rPr>
                            <m:nor/>
                          </m:rPr>
                          <a:rPr lang="en-US" sz="3600" baseline="30000">
                            <a:latin typeface="Times New Roman" panose="02020603050405020304" pitchFamily="18" charset="0"/>
                            <a:cs typeface="Times New Roman" panose="02020603050405020304" pitchFamily="18" charset="0"/>
                          </a:rPr>
                          <m:t>+</m:t>
                        </m:r>
                        <m:r>
                          <a:rPr lang="en-US" sz="3600" b="1" i="1">
                            <a:latin typeface="Cambria Math" panose="020405030504060302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pH </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pK</a:t>
                </a:r>
                <a:r>
                  <a:rPr lang="en-US" sz="3600" baseline="-25000" dirty="0" smtClean="0">
                    <a:latin typeface="Times New Roman" panose="02020603050405020304" pitchFamily="18" charset="0"/>
                    <a:cs typeface="Times New Roman" panose="02020603050405020304" pitchFamily="18" charset="0"/>
                  </a:rPr>
                  <a:t>w</a:t>
                </a:r>
                <a:r>
                  <a:rPr lang="en-US" sz="3600" dirty="0" smtClean="0">
                    <a:latin typeface="Times New Roman" panose="02020603050405020304" pitchFamily="18" charset="0"/>
                    <a:cs typeface="Times New Roman" panose="02020603050405020304" pitchFamily="18" charset="0"/>
                  </a:rPr>
                  <a:t>- pK</a:t>
                </a:r>
                <a:r>
                  <a:rPr lang="en-US" sz="3600" baseline="-25000" dirty="0" smtClean="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 </a:t>
                </a:r>
                <a:r>
                  <a:rPr lang="en-US" sz="3600" dirty="0">
                    <a:latin typeface="Times New Roman" panose="02020603050405020304" pitchFamily="18" charset="0"/>
                    <a:cs typeface="Times New Roman" panose="02020603050405020304" pitchFamily="18" charset="0"/>
                  </a:rPr>
                  <a:t>log </a:t>
                </a:r>
                <a14:m>
                  <m:oMath xmlns:m="http://schemas.openxmlformats.org/officeDocument/2006/math">
                    <m:f>
                      <m:fPr>
                        <m:ctrlPr>
                          <a:rPr lang="en-US" sz="3600" i="1">
                            <a:latin typeface="Cambria Math" panose="02040503050406030204" pitchFamily="18" charset="0"/>
                          </a:rPr>
                        </m:ctrlPr>
                      </m:fPr>
                      <m:num>
                        <m:d>
                          <m:dPr>
                            <m:begChr m:val="["/>
                            <m:endChr m:val="]"/>
                            <m:ctrlPr>
                              <a:rPr lang="en-US" sz="3600" i="1">
                                <a:latin typeface="Cambria Math" panose="02040503050406030204" pitchFamily="18" charset="0"/>
                              </a:rPr>
                            </m:ctrlPr>
                          </m:dPr>
                          <m:e>
                            <m:r>
                              <m:rPr>
                                <m:nor/>
                              </m:rPr>
                              <a:rPr lang="en-US" sz="3600">
                                <a:latin typeface="Times New Roman" panose="02020603050405020304" pitchFamily="18" charset="0"/>
                                <a:cs typeface="Times New Roman" panose="02020603050405020304" pitchFamily="18" charset="0"/>
                              </a:rPr>
                              <m:t>BH</m:t>
                            </m:r>
                            <m:r>
                              <m:rPr>
                                <m:nor/>
                              </m:rPr>
                              <a:rPr lang="en-US" sz="3600" baseline="30000">
                                <a:latin typeface="Times New Roman" panose="02020603050405020304" pitchFamily="18" charset="0"/>
                                <a:cs typeface="Times New Roman" panose="02020603050405020304" pitchFamily="18" charset="0"/>
                              </a:rPr>
                              <m:t>+</m:t>
                            </m:r>
                            <m:r>
                              <a:rPr lang="en-US" sz="3600" i="1" smtClean="0">
                                <a:latin typeface="Cambria Math" panose="02040503050406030204" pitchFamily="18" charset="0"/>
                                <a:cs typeface="Times New Roman" panose="02020603050405020304" pitchFamily="18" charset="0"/>
                              </a:rPr>
                              <m:t> </m:t>
                            </m:r>
                          </m:e>
                        </m:d>
                      </m:num>
                      <m:den>
                        <m:r>
                          <a:rPr lang="en-US" sz="3600" b="1" i="1">
                            <a:latin typeface="Cambria Math" panose="02040503050406030204" pitchFamily="18" charset="0"/>
                          </a:rPr>
                          <m:t>[</m:t>
                        </m:r>
                        <m:r>
                          <m:rPr>
                            <m:nor/>
                          </m:rPr>
                          <a:rPr lang="en-US" sz="3600">
                            <a:latin typeface="Times New Roman" panose="02020603050405020304" pitchFamily="18" charset="0"/>
                            <a:cs typeface="Times New Roman" panose="02020603050405020304" pitchFamily="18" charset="0"/>
                          </a:rPr>
                          <m:t>B</m:t>
                        </m:r>
                        <m:r>
                          <a:rPr lang="en-US" sz="3600" b="1" i="1">
                            <a:latin typeface="Cambria Math" panose="02040503050406030204" pitchFamily="18" charset="0"/>
                          </a:rPr>
                          <m:t>]</m:t>
                        </m:r>
                      </m:den>
                    </m:f>
                  </m:oMath>
                </a14:m>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a:stretch>
              </a:blipFill>
            </p:spPr>
            <p:txBody>
              <a:bodyPr/>
              <a:lstStyle/>
              <a:p>
                <a:r>
                  <a:rPr lang="en-US">
                    <a:noFill/>
                  </a:rPr>
                  <a:t> </a:t>
                </a:r>
              </a:p>
            </p:txBody>
          </p:sp>
        </mc:Fallback>
      </mc:AlternateContent>
    </p:spTree>
    <p:extLst>
      <p:ext uri="{BB962C8B-B14F-4D97-AF65-F5344CB8AC3E}">
        <p14:creationId xmlns:p14="http://schemas.microsoft.com/office/powerpoint/2010/main" val="40288496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9011" y="418011"/>
                <a:ext cx="10515600" cy="5471569"/>
              </a:xfrm>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Applications of </a:t>
                </a:r>
                <a:r>
                  <a:rPr lang="en-US" sz="3600" b="1" dirty="0">
                    <a:latin typeface="Times New Roman" panose="02020603050405020304" pitchFamily="18" charset="0"/>
                    <a:cs typeface="Times New Roman" panose="02020603050405020304" pitchFamily="18" charset="0"/>
                  </a:rPr>
                  <a:t>Henderson–Hasselbalch </a:t>
                </a:r>
                <a:r>
                  <a:rPr lang="en-US" sz="3600" b="1" dirty="0" smtClean="0">
                    <a:latin typeface="Times New Roman" panose="02020603050405020304" pitchFamily="18" charset="0"/>
                    <a:cs typeface="Times New Roman" panose="02020603050405020304" pitchFamily="18" charset="0"/>
                  </a:rPr>
                  <a:t>equation</a:t>
                </a:r>
              </a:p>
              <a:p>
                <a:pPr marL="0" indent="0" algn="just">
                  <a:buNone/>
                </a:pPr>
                <a:r>
                  <a:rPr lang="en-US" sz="3600" dirty="0">
                    <a:latin typeface="Times New Roman" panose="02020603050405020304" pitchFamily="18" charset="0"/>
                    <a:cs typeface="Times New Roman" panose="02020603050405020304" pitchFamily="18" charset="0"/>
                  </a:rPr>
                  <a:t>The extent to which a weakly acidic or basic drug ionizes in solution in the gastrointestinal fluid may be calculated using the appropriate form of the Henderson-Hasselbalch </a:t>
                </a:r>
                <a:r>
                  <a:rPr lang="en-US" sz="3600" dirty="0" smtClean="0">
                    <a:latin typeface="Times New Roman" panose="02020603050405020304" pitchFamily="18" charset="0"/>
                    <a:cs typeface="Times New Roman" panose="02020603050405020304" pitchFamily="18" charset="0"/>
                  </a:rPr>
                  <a:t>equation. </a:t>
                </a:r>
                <a:r>
                  <a:rPr lang="en-US" sz="3600" dirty="0">
                    <a:latin typeface="Times New Roman" panose="02020603050405020304" pitchFamily="18" charset="0"/>
                    <a:cs typeface="Times New Roman" panose="02020603050405020304" pitchFamily="18" charset="0"/>
                  </a:rPr>
                  <a:t>For a weakly acidic drug having a single ionizable group (e.g. aspirin, phenylbutazone, salicylic acid) the equation takes the form of</a:t>
                </a:r>
                <a:r>
                  <a:rPr lang="en-US" sz="3600" dirty="0" smtClean="0">
                    <a:latin typeface="Times New Roman" panose="02020603050405020304" pitchFamily="18" charset="0"/>
                    <a:cs typeface="Times New Roman" panose="02020603050405020304" pitchFamily="18" charset="0"/>
                  </a:rPr>
                  <a:t>:</a:t>
                </a:r>
              </a:p>
              <a:p>
                <a:pPr marL="0" indent="0" algn="just">
                  <a:buNone/>
                </a:pP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log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 </m:t>
                        </m:r>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𝐻𝐴</m:t>
                            </m:r>
                          </m:e>
                        </m:d>
                        <m:r>
                          <a:rPr lang="en-US" sz="3600" i="1">
                            <a:latin typeface="Cambria Math" panose="02040503050406030204" pitchFamily="18" charset="0"/>
                          </a:rPr>
                          <m:t>  </m:t>
                        </m:r>
                      </m:num>
                      <m:den>
                        <m:r>
                          <a:rPr lang="en-US" sz="3600" i="1">
                            <a:latin typeface="Cambria Math" panose="02040503050406030204" pitchFamily="18" charset="0"/>
                          </a:rPr>
                          <m:t>[</m:t>
                        </m:r>
                        <m:r>
                          <m:rPr>
                            <m:nor/>
                          </m:rPr>
                          <a:rPr lang="en-US" sz="3600"/>
                          <m:t>A</m:t>
                        </m:r>
                        <m:r>
                          <m:rPr>
                            <m:nor/>
                          </m:rPr>
                          <a:rPr lang="en-US" sz="3600" baseline="30000"/>
                          <m:t>−</m:t>
                        </m:r>
                        <m:r>
                          <a:rPr lang="en-US" sz="3600" i="1">
                            <a:latin typeface="Cambria Math" panose="02040503050406030204" pitchFamily="18" charset="0"/>
                          </a:rPr>
                          <m:t>]</m:t>
                        </m:r>
                      </m:den>
                    </m:f>
                    <m:r>
                      <a:rPr lang="en-US" sz="3600" b="0" i="0" smtClean="0">
                        <a:latin typeface="Cambria Math" panose="02040503050406030204" pitchFamily="18" charset="0"/>
                      </a:rPr>
                      <m:t> </m:t>
                    </m:r>
                  </m:oMath>
                </a14:m>
                <a:r>
                  <a:rPr lang="en-US" sz="3600" dirty="0" smtClean="0">
                    <a:latin typeface="Times New Roman" panose="02020603050405020304" pitchFamily="18" charset="0"/>
                    <a:cs typeface="Times New Roman" panose="02020603050405020304" pitchFamily="18" charset="0"/>
                  </a:rPr>
                  <a:t>= pK</a:t>
                </a:r>
                <a:r>
                  <a:rPr lang="en-US" sz="3600" baseline="-25000" dirty="0" smtClean="0">
                    <a:latin typeface="Times New Roman" panose="02020603050405020304" pitchFamily="18" charset="0"/>
                    <a:cs typeface="Times New Roman" panose="02020603050405020304" pitchFamily="18" charset="0"/>
                  </a:rPr>
                  <a:t>a</a:t>
                </a:r>
                <a:r>
                  <a:rPr lang="en-US" sz="3600" dirty="0" smtClean="0">
                    <a:latin typeface="Times New Roman" panose="02020603050405020304" pitchFamily="18" charset="0"/>
                    <a:cs typeface="Times New Roman" panose="02020603050405020304" pitchFamily="18" charset="0"/>
                  </a:rPr>
                  <a:t>- pH</a:t>
                </a: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9011" y="418011"/>
                <a:ext cx="10515600" cy="5471569"/>
              </a:xfrm>
              <a:blipFill>
                <a:blip r:embed="rId2"/>
                <a:stretch>
                  <a:fillRect l="-1739" t="-2899" r="-1797"/>
                </a:stretch>
              </a:blipFill>
            </p:spPr>
            <p:txBody>
              <a:bodyPr/>
              <a:lstStyle/>
              <a:p>
                <a:r>
                  <a:rPr lang="en-US">
                    <a:noFill/>
                  </a:rPr>
                  <a:t> </a:t>
                </a:r>
              </a:p>
            </p:txBody>
          </p:sp>
        </mc:Fallback>
      </mc:AlternateContent>
    </p:spTree>
    <p:extLst>
      <p:ext uri="{BB962C8B-B14F-4D97-AF65-F5344CB8AC3E}">
        <p14:creationId xmlns:p14="http://schemas.microsoft.com/office/powerpoint/2010/main" val="82428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53143"/>
            <a:ext cx="9144000" cy="5669280"/>
          </a:xfrm>
        </p:spPr>
        <p:txBody>
          <a:bodyPr>
            <a:normAutofit lnSpcReduction="10000"/>
          </a:bodyPr>
          <a:lstStyle/>
          <a:p>
            <a:pPr algn="just"/>
            <a:r>
              <a:rPr lang="en-US" sz="3200" dirty="0" smtClean="0">
                <a:latin typeface="Times New Roman" panose="02020603050405020304" pitchFamily="18" charset="0"/>
                <a:cs typeface="Times New Roman" panose="02020603050405020304" pitchFamily="18" charset="0"/>
              </a:rPr>
              <a:t>the pH may be computed more accurately from the formula </a:t>
            </a:r>
          </a:p>
          <a:p>
            <a:pPr algn="just"/>
            <a:endParaRPr lang="en-US"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pH= -log (</a:t>
            </a:r>
            <a:r>
              <a:rPr lang="el-GR" sz="3200" dirty="0" smtClean="0">
                <a:latin typeface="Times New Roman" panose="02020603050405020304" pitchFamily="18" charset="0"/>
                <a:cs typeface="Times New Roman" panose="02020603050405020304" pitchFamily="18" charset="0"/>
              </a:rPr>
              <a:t>γ</a:t>
            </a:r>
            <a:r>
              <a:rPr lang="en-US" sz="3200" dirty="0" smtClean="0">
                <a:latin typeface="Times New Roman" panose="02020603050405020304" pitchFamily="18" charset="0"/>
                <a:cs typeface="Times New Roman" panose="02020603050405020304" pitchFamily="18" charset="0"/>
              </a:rPr>
              <a:t> x c)</a:t>
            </a:r>
          </a:p>
          <a:p>
            <a:pPr algn="just"/>
            <a:endParaRPr lang="en-US" sz="3200" baseline="300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Hence, the addition of a neutral salt affects the hydrogen ion activity of a solution, and activity coefficients should be used for the accurate calculation of pH.</a:t>
            </a:r>
          </a:p>
          <a:p>
            <a:pPr algn="just"/>
            <a:r>
              <a:rPr lang="en-US" sz="3200" dirty="0" smtClean="0">
                <a:latin typeface="Times New Roman" panose="02020603050405020304" pitchFamily="18" charset="0"/>
                <a:cs typeface="Times New Roman" panose="02020603050405020304" pitchFamily="18" charset="0"/>
              </a:rPr>
              <a:t>For practical purposes, activities and concentrations are equal in solutions of weak electrolytes to which no salts are added, because the ionic strength is small.</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7410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where pKa is the negative logarithm of the acid dissociation constant of the drug, and [HA] and </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3600"/>
                      <m:t>A</m:t>
                    </m:r>
                    <m:r>
                      <m:rPr>
                        <m:nor/>
                      </m:rPr>
                      <a:rPr lang="en-US" sz="3600" baseline="30000"/>
                      <m:t>−</m:t>
                    </m:r>
                  </m:oMath>
                </a14:m>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are the respective concentrations of the unionized and ionized forms of the weakly acidic drug, which are in equilibrium and in solution in the gastrointestinal fluid. pH refers to the pH of the environment of the ionized and unionized species, i.e. the gastrointestinal fluids.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r="-1739"/>
                </a:stretch>
              </a:blipFill>
            </p:spPr>
            <p:txBody>
              <a:bodyPr/>
              <a:lstStyle/>
              <a:p>
                <a:r>
                  <a:rPr lang="en-US">
                    <a:noFill/>
                  </a:rPr>
                  <a:t> </a:t>
                </a:r>
              </a:p>
            </p:txBody>
          </p:sp>
        </mc:Fallback>
      </mc:AlternateContent>
    </p:spTree>
    <p:extLst>
      <p:ext uri="{BB962C8B-B14F-4D97-AF65-F5344CB8AC3E}">
        <p14:creationId xmlns:p14="http://schemas.microsoft.com/office/powerpoint/2010/main" val="411833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For a weakly basic drug possessing a single ionizable group (e.g. chlorpromazine) the analogous equation is:</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log </a:t>
                </a:r>
                <a14:m>
                  <m:oMath xmlns:m="http://schemas.openxmlformats.org/officeDocument/2006/math">
                    <m:f>
                      <m:fPr>
                        <m:ctrlPr>
                          <a:rPr lang="en-US" sz="3600" i="1">
                            <a:latin typeface="Cambria Math" panose="02040503050406030204" pitchFamily="18" charset="0"/>
                          </a:rPr>
                        </m:ctrlPr>
                      </m:fPr>
                      <m:num>
                        <m:r>
                          <m:rPr>
                            <m:nor/>
                          </m:rPr>
                          <a:rPr lang="en-US" sz="3600" dirty="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r>
                          <m:rPr>
                            <m:nor/>
                          </m:rPr>
                          <a:rPr lang="en-US" sz="3600" dirty="0">
                            <a:latin typeface="Times New Roman" panose="02020603050405020304" pitchFamily="18" charset="0"/>
                            <a:cs typeface="Times New Roman" panose="02020603050405020304" pitchFamily="18" charset="0"/>
                          </a:rPr>
                          <m:t>]</m:t>
                        </m:r>
                      </m:num>
                      <m:den>
                        <m:r>
                          <m:rPr>
                            <m:nor/>
                          </m:rPr>
                          <a:rPr lang="en-US" sz="3600">
                            <a:latin typeface="Cambria Math" panose="02040503050406030204" pitchFamily="18" charset="0"/>
                          </a:rPr>
                          <m:t>[</m:t>
                        </m:r>
                        <m:r>
                          <m:rPr>
                            <m:nor/>
                          </m:rPr>
                          <a:rPr lang="en-US" sz="3600">
                            <a:latin typeface="Cambria Math" panose="02040503050406030204" pitchFamily="18" charset="0"/>
                          </a:rPr>
                          <m:t>B</m:t>
                        </m:r>
                        <m:r>
                          <m:rPr>
                            <m:nor/>
                          </m:rPr>
                          <a:rPr lang="en-US" sz="3600">
                            <a:latin typeface="Cambria Math" panose="02040503050406030204" pitchFamily="18" charset="0"/>
                          </a:rPr>
                          <m:t>]</m:t>
                        </m:r>
                      </m:den>
                    </m:f>
                  </m:oMath>
                </a14:m>
                <a:r>
                  <a:rPr lang="en-US" sz="3600" dirty="0" smtClean="0">
                    <a:latin typeface="Times New Roman" panose="02020603050405020304" pitchFamily="18" charset="0"/>
                    <a:cs typeface="Times New Roman" panose="02020603050405020304" pitchFamily="18" charset="0"/>
                  </a:rPr>
                  <a:t> = pK</a:t>
                </a:r>
                <a:r>
                  <a:rPr lang="en-US" sz="3600" baseline="-25000" dirty="0" smtClean="0">
                    <a:latin typeface="Times New Roman" panose="02020603050405020304" pitchFamily="18" charset="0"/>
                    <a:cs typeface="Times New Roman" panose="02020603050405020304" pitchFamily="18" charset="0"/>
                  </a:rPr>
                  <a:t>a</a:t>
                </a:r>
                <a:r>
                  <a:rPr lang="en-US" sz="3600" dirty="0" smtClean="0">
                    <a:latin typeface="Times New Roman" panose="02020603050405020304" pitchFamily="18" charset="0"/>
                    <a:cs typeface="Times New Roman" panose="02020603050405020304" pitchFamily="18" charset="0"/>
                  </a:rPr>
                  <a:t>- pH </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where </a:t>
                </a:r>
                <a:r>
                  <a:rPr lang="en-US" sz="3600" dirty="0" smtClean="0">
                    <a:latin typeface="Times New Roman" panose="02020603050405020304" pitchFamily="18" charset="0"/>
                    <a:cs typeface="Times New Roman" panose="02020603050405020304" pitchFamily="18" charset="0"/>
                  </a:rPr>
                  <a:t>[</a:t>
                </a:r>
                <a14:m>
                  <m:oMath xmlns:m="http://schemas.openxmlformats.org/officeDocument/2006/math">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oMath>
                </a14:m>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and [B] are the respective concentrations of the ionized and unionized forms of the weak basic drug, which are in equilibrium and in solution in the gastrointestinal fluids.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r="-1739" b="-3567"/>
                </a:stretch>
              </a:blipFill>
            </p:spPr>
            <p:txBody>
              <a:bodyPr/>
              <a:lstStyle/>
              <a:p>
                <a:r>
                  <a:rPr lang="en-US">
                    <a:noFill/>
                  </a:rPr>
                  <a:t> </a:t>
                </a:r>
              </a:p>
            </p:txBody>
          </p:sp>
        </mc:Fallback>
      </mc:AlternateContent>
    </p:spTree>
    <p:extLst>
      <p:ext uri="{BB962C8B-B14F-4D97-AF65-F5344CB8AC3E}">
        <p14:creationId xmlns:p14="http://schemas.microsoft.com/office/powerpoint/2010/main" val="1904931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Such calculations are particularly useful in determining the degree of ionization of drugs in various parts of the GIT and in plasma. </a:t>
                </a:r>
              </a:p>
              <a:p>
                <a:pPr marL="0" indent="0" algn="just">
                  <a:buNone/>
                </a:pPr>
                <a:r>
                  <a:rPr lang="en-US" sz="3600" dirty="0" smtClean="0">
                    <a:latin typeface="Times New Roman" panose="02020603050405020304" pitchFamily="18" charset="0"/>
                    <a:cs typeface="Times New Roman" panose="02020603050405020304" pitchFamily="18" charset="0"/>
                  </a:rPr>
                  <a:t>The pKa of aspirin is 3.5, if the pH of the gastric content is 2.0, then according to </a:t>
                </a:r>
                <a:r>
                  <a:rPr lang="en-US" sz="3600" dirty="0">
                    <a:latin typeface="Times New Roman" panose="02020603050405020304" pitchFamily="18" charset="0"/>
                    <a:cs typeface="Times New Roman" panose="02020603050405020304" pitchFamily="18" charset="0"/>
                  </a:rPr>
                  <a:t>Henderson-Hasselbalch </a:t>
                </a:r>
                <a:r>
                  <a:rPr lang="en-US" sz="3600" dirty="0" smtClean="0">
                    <a:latin typeface="Times New Roman" panose="02020603050405020304" pitchFamily="18" charset="0"/>
                    <a:cs typeface="Times New Roman" panose="02020603050405020304" pitchFamily="18" charset="0"/>
                  </a:rPr>
                  <a:t>equation the ratio between ionized and unionized form of the drug will be</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log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 </m:t>
                        </m:r>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𝐻𝐴</m:t>
                            </m:r>
                          </m:e>
                        </m:d>
                        <m:r>
                          <a:rPr lang="en-US" sz="3600" i="1">
                            <a:latin typeface="Cambria Math" panose="02040503050406030204" pitchFamily="18" charset="0"/>
                          </a:rPr>
                          <m:t>  </m:t>
                        </m:r>
                      </m:num>
                      <m:den>
                        <m:r>
                          <a:rPr lang="en-US" sz="3600" i="1">
                            <a:latin typeface="Cambria Math" panose="02040503050406030204" pitchFamily="18" charset="0"/>
                          </a:rPr>
                          <m:t>[</m:t>
                        </m:r>
                        <m:r>
                          <m:rPr>
                            <m:nor/>
                          </m:rPr>
                          <a:rPr lang="en-US" sz="3600"/>
                          <m:t>A</m:t>
                        </m:r>
                        <m:r>
                          <m:rPr>
                            <m:nor/>
                          </m:rPr>
                          <a:rPr lang="en-US" sz="3600" baseline="30000"/>
                          <m:t>−</m:t>
                        </m:r>
                        <m:r>
                          <a:rPr lang="en-US" sz="3600" i="1">
                            <a:latin typeface="Cambria Math" panose="02040503050406030204" pitchFamily="18" charset="0"/>
                          </a:rPr>
                          <m:t>]</m:t>
                        </m:r>
                      </m:den>
                    </m:f>
                    <m:r>
                      <a:rPr lang="en-US" sz="3600">
                        <a:latin typeface="Cambria Math" panose="02040503050406030204" pitchFamily="18" charset="0"/>
                      </a:rPr>
                      <m:t> </m:t>
                    </m:r>
                  </m:oMath>
                </a14:m>
                <a:r>
                  <a:rPr lang="en-US" sz="3600" dirty="0">
                    <a:latin typeface="Times New Roman" panose="02020603050405020304" pitchFamily="18" charset="0"/>
                    <a:cs typeface="Times New Roman" panose="02020603050405020304" pitchFamily="18" charset="0"/>
                  </a:rPr>
                  <a:t>= 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pH = 3.5-2.0 =1.5</a:t>
                </a: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smtClean="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r="-1739"/>
                </a:stretch>
              </a:blipFill>
            </p:spPr>
            <p:txBody>
              <a:bodyPr/>
              <a:lstStyle/>
              <a:p>
                <a:r>
                  <a:rPr lang="en-US">
                    <a:noFill/>
                  </a:rPr>
                  <a:t> </a:t>
                </a:r>
              </a:p>
            </p:txBody>
          </p:sp>
        </mc:Fallback>
      </mc:AlternateContent>
    </p:spTree>
    <p:extLst>
      <p:ext uri="{BB962C8B-B14F-4D97-AF65-F5344CB8AC3E}">
        <p14:creationId xmlns:p14="http://schemas.microsoft.com/office/powerpoint/2010/main" val="31833627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[HA] : [</a:t>
                </a:r>
                <a14:m>
                  <m:oMath xmlns:m="http://schemas.openxmlformats.org/officeDocument/2006/math">
                    <m:r>
                      <m:rPr>
                        <m:nor/>
                      </m:rPr>
                      <a:rPr lang="en-US" sz="3600"/>
                      <m:t>A</m:t>
                    </m:r>
                    <m:r>
                      <m:rPr>
                        <m:nor/>
                      </m:rPr>
                      <a:rPr lang="en-US" sz="3600" baseline="30000"/>
                      <m:t>−</m:t>
                    </m:r>
                  </m:oMath>
                </a14:m>
                <a:r>
                  <a:rPr lang="en-US" sz="3600" dirty="0" smtClean="0">
                    <a:latin typeface="Times New Roman" panose="02020603050405020304" pitchFamily="18" charset="0"/>
                    <a:cs typeface="Times New Roman" panose="02020603050405020304" pitchFamily="18" charset="0"/>
                  </a:rPr>
                  <a:t>] = antilog 1.5</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31.62:1</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The same drug will be ionized to different extent in plasma (pH:7.4)</a:t>
                </a:r>
              </a:p>
              <a:p>
                <a:pPr marL="0" indent="0">
                  <a:buNone/>
                </a:pPr>
                <a:r>
                  <a:rPr lang="en-US" sz="3600" dirty="0" smtClean="0">
                    <a:latin typeface="Times New Roman" panose="02020603050405020304" pitchFamily="18" charset="0"/>
                    <a:cs typeface="Times New Roman" panose="02020603050405020304" pitchFamily="18" charset="0"/>
                  </a:rPr>
                  <a:t>3.5-7.4= -3.9</a:t>
                </a:r>
              </a:p>
              <a:p>
                <a:pPr marL="0" indent="0">
                  <a:buNone/>
                </a:pPr>
                <a:r>
                  <a:rPr lang="en-US" sz="3600" dirty="0">
                    <a:latin typeface="Times New Roman" panose="02020603050405020304" pitchFamily="18" charset="0"/>
                    <a:cs typeface="Times New Roman" panose="02020603050405020304" pitchFamily="18" charset="0"/>
                  </a:rPr>
                  <a:t>[HA] : [</a:t>
                </a:r>
                <a14:m>
                  <m:oMath xmlns:m="http://schemas.openxmlformats.org/officeDocument/2006/math">
                    <m:r>
                      <m:rPr>
                        <m:nor/>
                      </m:rPr>
                      <a:rPr lang="en-US" sz="3600">
                        <a:latin typeface="Times New Roman" panose="02020603050405020304" pitchFamily="18" charset="0"/>
                        <a:cs typeface="Times New Roman" panose="02020603050405020304" pitchFamily="18" charset="0"/>
                      </a:rPr>
                      <m:t>A</m:t>
                    </m:r>
                    <m:r>
                      <m:rPr>
                        <m:nor/>
                      </m:rPr>
                      <a:rPr lang="en-US" sz="3600" baseline="30000">
                        <a:latin typeface="Times New Roman" panose="02020603050405020304" pitchFamily="18" charset="0"/>
                        <a:cs typeface="Times New Roman" panose="02020603050405020304" pitchFamily="18" charset="0"/>
                      </a:rPr>
                      <m:t>−</m:t>
                    </m:r>
                  </m:oMath>
                </a14:m>
                <a:r>
                  <a:rPr lang="en-US" sz="3600" dirty="0">
                    <a:latin typeface="Times New Roman" panose="02020603050405020304" pitchFamily="18" charset="0"/>
                    <a:cs typeface="Times New Roman" panose="02020603050405020304" pitchFamily="18" charset="0"/>
                  </a:rPr>
                  <a:t>] = antilog </a:t>
                </a:r>
                <a:r>
                  <a:rPr lang="en-US" sz="3600" dirty="0" smtClean="0">
                    <a:latin typeface="Times New Roman" panose="02020603050405020304" pitchFamily="18" charset="0"/>
                    <a:cs typeface="Times New Roman" panose="02020603050405020304" pitchFamily="18" charset="0"/>
                  </a:rPr>
                  <a:t>-3.9</a:t>
                </a:r>
              </a:p>
              <a:p>
                <a:pPr marL="0" indent="0">
                  <a:buNone/>
                </a:pPr>
                <a:r>
                  <a:rPr lang="en-US" sz="3600" dirty="0" smtClean="0">
                    <a:latin typeface="Times New Roman" panose="02020603050405020304" pitchFamily="18" charset="0"/>
                    <a:cs typeface="Times New Roman" panose="02020603050405020304" pitchFamily="18" charset="0"/>
                  </a:rPr>
                  <a:t>1.259x10</a:t>
                </a:r>
                <a:r>
                  <a:rPr lang="en-US" sz="3600" baseline="30000" dirty="0" smtClean="0">
                    <a:latin typeface="Times New Roman" panose="02020603050405020304" pitchFamily="18" charset="0"/>
                    <a:cs typeface="Times New Roman" panose="02020603050405020304" pitchFamily="18" charset="0"/>
                  </a:rPr>
                  <a:t>-4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1</a:t>
                </a:r>
              </a:p>
              <a:p>
                <a:pPr marL="0" indent="0">
                  <a:buNone/>
                </a:pPr>
                <a:endParaRPr lang="en-US" dirty="0"/>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b="-3344"/>
                </a:stretch>
              </a:blipFill>
            </p:spPr>
            <p:txBody>
              <a:bodyPr/>
              <a:lstStyle/>
              <a:p>
                <a:r>
                  <a:rPr lang="en-US">
                    <a:noFill/>
                  </a:rPr>
                  <a:t> </a:t>
                </a:r>
              </a:p>
            </p:txBody>
          </p:sp>
        </mc:Fallback>
      </mc:AlternateContent>
    </p:spTree>
    <p:extLst>
      <p:ext uri="{BB962C8B-B14F-4D97-AF65-F5344CB8AC3E}">
        <p14:creationId xmlns:p14="http://schemas.microsoft.com/office/powerpoint/2010/main" val="22624957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9012" y="600891"/>
                <a:ext cx="10515600" cy="5471569"/>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The pKa value of amidopyrine is 5.0.</a:t>
                </a:r>
              </a:p>
              <a:p>
                <a:pPr marL="0" indent="0">
                  <a:buNone/>
                </a:pPr>
                <a:r>
                  <a:rPr lang="en-US" sz="3600" dirty="0" smtClean="0">
                    <a:latin typeface="Times New Roman" panose="02020603050405020304" pitchFamily="18" charset="0"/>
                    <a:cs typeface="Times New Roman" panose="02020603050405020304" pitchFamily="18" charset="0"/>
                  </a:rPr>
                  <a:t>In the stomach the ratio of ionized to unionized drug is</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log </a:t>
                </a:r>
                <a14:m>
                  <m:oMath xmlns:m="http://schemas.openxmlformats.org/officeDocument/2006/math">
                    <m:f>
                      <m:fPr>
                        <m:ctrlPr>
                          <a:rPr lang="en-US" sz="3600" i="1">
                            <a:latin typeface="Cambria Math" panose="02040503050406030204" pitchFamily="18" charset="0"/>
                          </a:rPr>
                        </m:ctrlPr>
                      </m:fPr>
                      <m:num>
                        <m:r>
                          <m:rPr>
                            <m:nor/>
                          </m:rPr>
                          <a:rPr lang="en-US" sz="3600" dirty="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r>
                          <m:rPr>
                            <m:nor/>
                          </m:rPr>
                          <a:rPr lang="en-US" sz="3600" dirty="0">
                            <a:latin typeface="Times New Roman" panose="02020603050405020304" pitchFamily="18" charset="0"/>
                            <a:cs typeface="Times New Roman" panose="02020603050405020304" pitchFamily="18" charset="0"/>
                          </a:rPr>
                          <m:t>]</m:t>
                        </m:r>
                      </m:num>
                      <m:den>
                        <m:r>
                          <m:rPr>
                            <m:nor/>
                          </m:rPr>
                          <a:rPr lang="en-US" sz="3600">
                            <a:latin typeface="Cambria Math" panose="02040503050406030204" pitchFamily="18" charset="0"/>
                          </a:rPr>
                          <m:t>[</m:t>
                        </m:r>
                        <m:r>
                          <m:rPr>
                            <m:nor/>
                          </m:rPr>
                          <a:rPr lang="en-US" sz="3600">
                            <a:latin typeface="Cambria Math" panose="02040503050406030204" pitchFamily="18" charset="0"/>
                          </a:rPr>
                          <m:t>B</m:t>
                        </m:r>
                        <m:r>
                          <m:rPr>
                            <m:nor/>
                          </m:rPr>
                          <a:rPr lang="en-US" sz="3600">
                            <a:latin typeface="Cambria Math" panose="02040503050406030204" pitchFamily="18" charset="0"/>
                          </a:rPr>
                          <m:t>]</m:t>
                        </m:r>
                      </m:den>
                    </m:f>
                  </m:oMath>
                </a14:m>
                <a:r>
                  <a:rPr lang="en-US" sz="3600" dirty="0">
                    <a:latin typeface="Times New Roman" panose="02020603050405020304" pitchFamily="18" charset="0"/>
                    <a:cs typeface="Times New Roman" panose="02020603050405020304" pitchFamily="18" charset="0"/>
                  </a:rPr>
                  <a:t> = 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pH </a:t>
                </a:r>
                <a:r>
                  <a:rPr lang="en-US" sz="3600" dirty="0" smtClean="0">
                    <a:latin typeface="Times New Roman" panose="02020603050405020304" pitchFamily="18" charset="0"/>
                    <a:cs typeface="Times New Roman" panose="02020603050405020304" pitchFamily="18" charset="0"/>
                  </a:rPr>
                  <a:t>=5-2=3.0</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m:rPr>
                        <m:nor/>
                      </m:rPr>
                      <a:rPr lang="en-US" sz="3600" dirty="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r>
                      <m:rPr>
                        <m:nor/>
                      </m:rPr>
                      <a:rPr lang="en-US" sz="3600" dirty="0">
                        <a:latin typeface="Times New Roman" panose="02020603050405020304" pitchFamily="18" charset="0"/>
                        <a:cs typeface="Times New Roman" panose="02020603050405020304" pitchFamily="18" charset="0"/>
                      </a:rPr>
                      <m:t>]</m:t>
                    </m:r>
                  </m:oMath>
                </a14:m>
                <a:r>
                  <a:rPr lang="en-US" sz="3600" dirty="0" smtClean="0">
                    <a:latin typeface="Times New Roman" panose="02020603050405020304" pitchFamily="18" charset="0"/>
                    <a:cs typeface="Times New Roman" panose="02020603050405020304" pitchFamily="18" charset="0"/>
                  </a:rPr>
                  <a:t>:</a:t>
                </a:r>
                <a:r>
                  <a:rPr lang="en-US" sz="3600" dirty="0"/>
                  <a:t> </a:t>
                </a:r>
                <a14:m>
                  <m:oMath xmlns:m="http://schemas.openxmlformats.org/officeDocument/2006/math">
                    <m:r>
                      <m:rPr>
                        <m:nor/>
                      </m:rPr>
                      <a:rPr lang="en-US" sz="3600">
                        <a:latin typeface="Cambria Math" panose="02040503050406030204" pitchFamily="18" charset="0"/>
                      </a:rPr>
                      <m:t>[</m:t>
                    </m:r>
                    <m:r>
                      <m:rPr>
                        <m:nor/>
                      </m:rPr>
                      <a:rPr lang="en-US" sz="3600">
                        <a:latin typeface="Cambria Math" panose="02040503050406030204" pitchFamily="18" charset="0"/>
                      </a:rPr>
                      <m:t>B</m:t>
                    </m:r>
                    <m:r>
                      <m:rPr>
                        <m:nor/>
                      </m:rPr>
                      <a:rPr lang="en-US" sz="3600">
                        <a:latin typeface="Cambria Math" panose="02040503050406030204" pitchFamily="18" charset="0"/>
                      </a:rPr>
                      <m:t>]</m:t>
                    </m:r>
                  </m:oMath>
                </a14:m>
                <a:r>
                  <a:rPr lang="en-US" sz="3600" dirty="0" smtClean="0">
                    <a:latin typeface="Times New Roman" panose="02020603050405020304" pitchFamily="18" charset="0"/>
                    <a:cs typeface="Times New Roman" panose="02020603050405020304" pitchFamily="18" charset="0"/>
                  </a:rPr>
                  <a:t>= antilog 3.0= 10</a:t>
                </a:r>
                <a:r>
                  <a:rPr lang="en-US" sz="3600" baseline="30000" dirty="0" smtClean="0">
                    <a:latin typeface="Times New Roman" panose="02020603050405020304" pitchFamily="18" charset="0"/>
                    <a:cs typeface="Times New Roman" panose="02020603050405020304" pitchFamily="18" charset="0"/>
                  </a:rPr>
                  <a:t>3</a:t>
                </a:r>
                <a:r>
                  <a:rPr lang="en-US" sz="3600" dirty="0" smtClean="0">
                    <a:latin typeface="Times New Roman" panose="02020603050405020304" pitchFamily="18" charset="0"/>
                    <a:cs typeface="Times New Roman" panose="02020603050405020304" pitchFamily="18" charset="0"/>
                  </a:rPr>
                  <a:t>:1</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9012" y="600891"/>
                <a:ext cx="10515600" cy="5471569"/>
              </a:xfrm>
              <a:blipFill>
                <a:blip r:embed="rId2"/>
                <a:stretch>
                  <a:fillRect l="-1739" t="-2899"/>
                </a:stretch>
              </a:blipFill>
            </p:spPr>
            <p:txBody>
              <a:bodyPr/>
              <a:lstStyle/>
              <a:p>
                <a:r>
                  <a:rPr lang="en-US">
                    <a:noFill/>
                  </a:rPr>
                  <a:t> </a:t>
                </a:r>
              </a:p>
            </p:txBody>
          </p:sp>
        </mc:Fallback>
      </mc:AlternateContent>
    </p:spTree>
    <p:extLst>
      <p:ext uri="{BB962C8B-B14F-4D97-AF65-F5344CB8AC3E}">
        <p14:creationId xmlns:p14="http://schemas.microsoft.com/office/powerpoint/2010/main" val="42085495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While in the intestine </a:t>
                </a:r>
                <a:r>
                  <a:rPr lang="en-US" sz="3600" dirty="0" smtClean="0">
                    <a:latin typeface="Times New Roman" panose="02020603050405020304" pitchFamily="18" charset="0"/>
                    <a:cs typeface="Times New Roman" panose="02020603050405020304" pitchFamily="18" charset="0"/>
                  </a:rPr>
                  <a:t>(at pH:5.0) the </a:t>
                </a:r>
                <a:r>
                  <a:rPr lang="en-US" sz="3600" dirty="0">
                    <a:latin typeface="Times New Roman" panose="02020603050405020304" pitchFamily="18" charset="0"/>
                    <a:cs typeface="Times New Roman" panose="02020603050405020304" pitchFamily="18" charset="0"/>
                  </a:rPr>
                  <a:t>ratio is given </a:t>
                </a:r>
                <a:r>
                  <a:rPr lang="en-US" sz="3600" dirty="0" smtClean="0">
                    <a:latin typeface="Times New Roman" panose="02020603050405020304" pitchFamily="18" charset="0"/>
                    <a:cs typeface="Times New Roman" panose="02020603050405020304" pitchFamily="18" charset="0"/>
                  </a:rPr>
                  <a:t>by</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log </a:t>
                </a:r>
                <a14:m>
                  <m:oMath xmlns:m="http://schemas.openxmlformats.org/officeDocument/2006/math">
                    <m:f>
                      <m:fPr>
                        <m:ctrlPr>
                          <a:rPr lang="en-US" sz="3600" i="1">
                            <a:latin typeface="Cambria Math" panose="02040503050406030204" pitchFamily="18" charset="0"/>
                          </a:rPr>
                        </m:ctrlPr>
                      </m:fPr>
                      <m:num>
                        <m:r>
                          <m:rPr>
                            <m:nor/>
                          </m:rPr>
                          <a:rPr lang="en-US" sz="3600" dirty="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r>
                          <m:rPr>
                            <m:nor/>
                          </m:rPr>
                          <a:rPr lang="en-US" sz="3600" dirty="0">
                            <a:latin typeface="Times New Roman" panose="02020603050405020304" pitchFamily="18" charset="0"/>
                            <a:cs typeface="Times New Roman" panose="02020603050405020304" pitchFamily="18" charset="0"/>
                          </a:rPr>
                          <m:t>]</m:t>
                        </m:r>
                      </m:num>
                      <m:den>
                        <m:r>
                          <m:rPr>
                            <m:nor/>
                          </m:rPr>
                          <a:rPr lang="en-US" sz="3600">
                            <a:latin typeface="Cambria Math" panose="02040503050406030204" pitchFamily="18" charset="0"/>
                          </a:rPr>
                          <m:t>[</m:t>
                        </m:r>
                        <m:r>
                          <m:rPr>
                            <m:nor/>
                          </m:rPr>
                          <a:rPr lang="en-US" sz="3600">
                            <a:latin typeface="Cambria Math" panose="02040503050406030204" pitchFamily="18" charset="0"/>
                          </a:rPr>
                          <m:t>B</m:t>
                        </m:r>
                        <m:r>
                          <m:rPr>
                            <m:nor/>
                          </m:rPr>
                          <a:rPr lang="en-US" sz="3600">
                            <a:latin typeface="Cambria Math" panose="02040503050406030204" pitchFamily="18" charset="0"/>
                          </a:rPr>
                          <m:t>]</m:t>
                        </m:r>
                      </m:den>
                    </m:f>
                  </m:oMath>
                </a14:m>
                <a:r>
                  <a:rPr lang="en-US" sz="3600" dirty="0">
                    <a:latin typeface="Times New Roman" panose="02020603050405020304" pitchFamily="18" charset="0"/>
                    <a:cs typeface="Times New Roman" panose="02020603050405020304" pitchFamily="18" charset="0"/>
                  </a:rPr>
                  <a:t> = pK</a:t>
                </a:r>
                <a:r>
                  <a:rPr lang="en-US" sz="3600" baseline="-25000"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pH =</a:t>
                </a:r>
                <a:r>
                  <a:rPr lang="en-US" sz="3600" dirty="0" smtClean="0">
                    <a:latin typeface="Times New Roman" panose="02020603050405020304" pitchFamily="18" charset="0"/>
                    <a:cs typeface="Times New Roman" panose="02020603050405020304" pitchFamily="18" charset="0"/>
                  </a:rPr>
                  <a:t>5-5=0</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m:rPr>
                        <m:nor/>
                      </m:rPr>
                      <a:rPr lang="en-US" sz="3600" dirty="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B</m:t>
                    </m:r>
                    <m:r>
                      <m:rPr>
                        <m:nor/>
                      </m:rPr>
                      <a:rPr lang="en-US" sz="3600" dirty="0">
                        <a:latin typeface="Times New Roman" panose="02020603050405020304" pitchFamily="18" charset="0"/>
                        <a:cs typeface="Times New Roman" panose="02020603050405020304" pitchFamily="18" charset="0"/>
                      </a:rPr>
                      <m:t>H</m:t>
                    </m:r>
                    <m:r>
                      <m:rPr>
                        <m:nor/>
                      </m:rPr>
                      <a:rPr lang="en-US" sz="3600" baseline="30000" dirty="0">
                        <a:latin typeface="Times New Roman" panose="02020603050405020304" pitchFamily="18" charset="0"/>
                        <a:cs typeface="Times New Roman" panose="02020603050405020304" pitchFamily="18" charset="0"/>
                      </a:rPr>
                      <m:t>+</m:t>
                    </m:r>
                    <m:r>
                      <m:rPr>
                        <m:nor/>
                      </m:rPr>
                      <a:rPr lang="en-US" sz="3600" dirty="0">
                        <a:latin typeface="Times New Roman" panose="02020603050405020304" pitchFamily="18" charset="0"/>
                        <a:cs typeface="Times New Roman" panose="02020603050405020304" pitchFamily="18" charset="0"/>
                      </a:rPr>
                      <m:t>]</m:t>
                    </m:r>
                  </m:oMath>
                </a14:m>
                <a:r>
                  <a:rPr lang="en-US" sz="3600" dirty="0">
                    <a:latin typeface="Times New Roman" panose="02020603050405020304" pitchFamily="18" charset="0"/>
                    <a:cs typeface="Times New Roman" panose="02020603050405020304" pitchFamily="18" charset="0"/>
                  </a:rPr>
                  <a:t>:</a:t>
                </a:r>
                <a:r>
                  <a:rPr lang="en-US" sz="3600" dirty="0"/>
                  <a:t> </a:t>
                </a:r>
                <a14:m>
                  <m:oMath xmlns:m="http://schemas.openxmlformats.org/officeDocument/2006/math">
                    <m:r>
                      <m:rPr>
                        <m:nor/>
                      </m:rPr>
                      <a:rPr lang="en-US" sz="3600">
                        <a:latin typeface="Cambria Math" panose="02040503050406030204" pitchFamily="18" charset="0"/>
                      </a:rPr>
                      <m:t>[</m:t>
                    </m:r>
                    <m:r>
                      <m:rPr>
                        <m:nor/>
                      </m:rPr>
                      <a:rPr lang="en-US" sz="3600">
                        <a:latin typeface="Cambria Math" panose="02040503050406030204" pitchFamily="18" charset="0"/>
                      </a:rPr>
                      <m:t>B</m:t>
                    </m:r>
                    <m:r>
                      <m:rPr>
                        <m:nor/>
                      </m:rPr>
                      <a:rPr lang="en-US" sz="3600">
                        <a:latin typeface="Cambria Math" panose="02040503050406030204" pitchFamily="18" charset="0"/>
                      </a:rPr>
                      <m:t>]</m:t>
                    </m:r>
                  </m:oMath>
                </a14:m>
                <a:r>
                  <a:rPr lang="en-US" sz="3600" dirty="0">
                    <a:latin typeface="Times New Roman" panose="02020603050405020304" pitchFamily="18" charset="0"/>
                    <a:cs typeface="Times New Roman" panose="02020603050405020304" pitchFamily="18" charset="0"/>
                  </a:rPr>
                  <a:t>= antilog </a:t>
                </a:r>
                <a:r>
                  <a:rPr lang="en-US" sz="3600" dirty="0" smtClean="0">
                    <a:latin typeface="Times New Roman" panose="02020603050405020304" pitchFamily="18" charset="0"/>
                    <a:cs typeface="Times New Roman" panose="02020603050405020304" pitchFamily="18" charset="0"/>
                  </a:rPr>
                  <a:t>0</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1:1</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a:stretch>
              </a:blipFill>
            </p:spPr>
            <p:txBody>
              <a:bodyPr/>
              <a:lstStyle/>
              <a:p>
                <a:r>
                  <a:rPr lang="en-US">
                    <a:noFill/>
                  </a:rPr>
                  <a:t> </a:t>
                </a:r>
              </a:p>
            </p:txBody>
          </p:sp>
        </mc:Fallback>
      </mc:AlternateContent>
    </p:spTree>
    <p:extLst>
      <p:ext uri="{BB962C8B-B14F-4D97-AF65-F5344CB8AC3E}">
        <p14:creationId xmlns:p14="http://schemas.microsoft.com/office/powerpoint/2010/main" val="25279746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5394"/>
            <a:ext cx="10515600" cy="5471569"/>
          </a:xfrm>
        </p:spPr>
        <p:txBody>
          <a:bodyPr>
            <a:normAutofit lnSpcReduction="10000"/>
          </a:bodyPr>
          <a:lstStyle/>
          <a:p>
            <a:pPr marL="0" indent="0" algn="just">
              <a:buNone/>
            </a:pPr>
            <a:r>
              <a:rPr lang="en-US" sz="3600" dirty="0">
                <a:latin typeface="Times New Roman" panose="02020603050405020304" pitchFamily="18" charset="0"/>
                <a:cs typeface="Times New Roman" panose="02020603050405020304" pitchFamily="18" charset="0"/>
              </a:rPr>
              <a:t>Therefore, according to these equations a weakly acidic </a:t>
            </a:r>
            <a:r>
              <a:rPr lang="en-US" sz="3600" dirty="0" smtClean="0">
                <a:latin typeface="Times New Roman" panose="02020603050405020304" pitchFamily="18" charset="0"/>
                <a:cs typeface="Times New Roman" panose="02020603050405020304" pitchFamily="18" charset="0"/>
              </a:rPr>
              <a:t>drug, </a:t>
            </a:r>
            <a:r>
              <a:rPr lang="en-US" sz="3600" dirty="0">
                <a:latin typeface="Times New Roman" panose="02020603050405020304" pitchFamily="18" charset="0"/>
                <a:cs typeface="Times New Roman" panose="02020603050405020304" pitchFamily="18" charset="0"/>
              </a:rPr>
              <a:t>will be predominantly unionized in gastric fluid at </a:t>
            </a:r>
            <a:r>
              <a:rPr lang="en-US" sz="3600" dirty="0" smtClean="0">
                <a:latin typeface="Times New Roman" panose="02020603050405020304" pitchFamily="18" charset="0"/>
                <a:cs typeface="Times New Roman" panose="02020603050405020304" pitchFamily="18" charset="0"/>
              </a:rPr>
              <a:t>and </a:t>
            </a:r>
            <a:r>
              <a:rPr lang="en-US" sz="3600" dirty="0">
                <a:latin typeface="Times New Roman" panose="02020603050405020304" pitchFamily="18" charset="0"/>
                <a:cs typeface="Times New Roman" panose="02020603050405020304" pitchFamily="18" charset="0"/>
              </a:rPr>
              <a:t>almost totally ionized in intestinal </a:t>
            </a:r>
            <a:r>
              <a:rPr lang="en-US" sz="3600" dirty="0" smtClean="0">
                <a:latin typeface="Times New Roman" panose="02020603050405020304" pitchFamily="18" charset="0"/>
                <a:cs typeface="Times New Roman" panose="02020603050405020304" pitchFamily="18" charset="0"/>
              </a:rPr>
              <a:t>fluid, whereas </a:t>
            </a:r>
            <a:r>
              <a:rPr lang="en-US" sz="3600" dirty="0">
                <a:latin typeface="Times New Roman" panose="02020603050405020304" pitchFamily="18" charset="0"/>
                <a:cs typeface="Times New Roman" panose="02020603050405020304" pitchFamily="18" charset="0"/>
              </a:rPr>
              <a:t>a weakly basic drug, </a:t>
            </a:r>
            <a:r>
              <a:rPr lang="en-US" sz="3600" dirty="0" smtClean="0">
                <a:latin typeface="Times New Roman" panose="02020603050405020304" pitchFamily="18" charset="0"/>
                <a:cs typeface="Times New Roman" panose="02020603050405020304" pitchFamily="18" charset="0"/>
              </a:rPr>
              <a:t>will </a:t>
            </a:r>
            <a:r>
              <a:rPr lang="en-US" sz="3600" dirty="0">
                <a:latin typeface="Times New Roman" panose="02020603050405020304" pitchFamily="18" charset="0"/>
                <a:cs typeface="Times New Roman" panose="02020603050405020304" pitchFamily="18" charset="0"/>
              </a:rPr>
              <a:t>be almost entirely ionized </a:t>
            </a:r>
            <a:r>
              <a:rPr lang="en-US" sz="3600" dirty="0" smtClean="0">
                <a:latin typeface="Times New Roman" panose="02020603050405020304" pitchFamily="18" charset="0"/>
                <a:cs typeface="Times New Roman" panose="02020603050405020304" pitchFamily="18" charset="0"/>
              </a:rPr>
              <a:t>at </a:t>
            </a:r>
            <a:r>
              <a:rPr lang="en-US" sz="3600" dirty="0">
                <a:latin typeface="Times New Roman" panose="02020603050405020304" pitchFamily="18" charset="0"/>
                <a:cs typeface="Times New Roman" panose="02020603050405020304" pitchFamily="18" charset="0"/>
              </a:rPr>
              <a:t>gastric pH </a:t>
            </a:r>
            <a:r>
              <a:rPr lang="en-US" sz="3600" dirty="0" smtClean="0">
                <a:latin typeface="Times New Roman" panose="02020603050405020304" pitchFamily="18" charset="0"/>
                <a:cs typeface="Times New Roman" panose="02020603050405020304" pitchFamily="18" charset="0"/>
              </a:rPr>
              <a:t>and </a:t>
            </a:r>
            <a:r>
              <a:rPr lang="en-US" sz="3600" dirty="0">
                <a:latin typeface="Times New Roman" panose="02020603050405020304" pitchFamily="18" charset="0"/>
                <a:cs typeface="Times New Roman" panose="02020603050405020304" pitchFamily="18" charset="0"/>
              </a:rPr>
              <a:t>predominantly unionized at intestinal </a:t>
            </a:r>
            <a:r>
              <a:rPr lang="en-US" sz="3600" dirty="0" smtClean="0">
                <a:latin typeface="Times New Roman" panose="02020603050405020304" pitchFamily="18" charset="0"/>
                <a:cs typeface="Times New Roman" panose="02020603050405020304" pitchFamily="18" charset="0"/>
              </a:rPr>
              <a:t>pH. This </a:t>
            </a:r>
            <a:r>
              <a:rPr lang="en-US" sz="3600" dirty="0">
                <a:latin typeface="Times New Roman" panose="02020603050405020304" pitchFamily="18" charset="0"/>
                <a:cs typeface="Times New Roman" panose="02020603050405020304" pitchFamily="18" charset="0"/>
              </a:rPr>
              <a:t>means that, according to the pH-partition hypothesis, a weakly acidic drug is more likely to be absorbed from the stomach where it is unionized, and a weakly basic drug from the intestine where it is predominantly unionized. However, in practice, other factors need to be taken into consideration.</a:t>
            </a:r>
          </a:p>
        </p:txBody>
      </p:sp>
    </p:spTree>
    <p:extLst>
      <p:ext uri="{BB962C8B-B14F-4D97-AF65-F5344CB8AC3E}">
        <p14:creationId xmlns:p14="http://schemas.microsoft.com/office/powerpoint/2010/main" val="37787900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Percentage ionization</a:t>
                </a:r>
              </a:p>
              <a:p>
                <a:pPr marL="0" indent="0" algn="just">
                  <a:buNone/>
                </a:pPr>
                <a:r>
                  <a:rPr lang="en-US" sz="3600" dirty="0" smtClean="0">
                    <a:latin typeface="Times New Roman" panose="02020603050405020304" pitchFamily="18" charset="0"/>
                    <a:cs typeface="Times New Roman" panose="02020603050405020304" pitchFamily="18" charset="0"/>
                  </a:rPr>
                  <a:t>The following equation is used to calculate the percentage ionization of a weak acidic drug.</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%age ionization=</a:t>
                </a:r>
                <a14:m>
                  <m:oMath xmlns:m="http://schemas.openxmlformats.org/officeDocument/2006/math">
                    <m:f>
                      <m:fPr>
                        <m:ctrlPr>
                          <a:rPr lang="en-US" sz="3600" i="1" smtClean="0">
                            <a:latin typeface="Cambria Math" panose="02040503050406030204" pitchFamily="18" charset="0"/>
                            <a:cs typeface="Times New Roman" panose="02020603050405020304" pitchFamily="18" charset="0"/>
                          </a:rPr>
                        </m:ctrlPr>
                      </m:fPr>
                      <m:num>
                        <m:r>
                          <a:rPr lang="en-US" sz="3600" b="0" i="1" smtClean="0">
                            <a:latin typeface="Cambria Math" panose="02040503050406030204" pitchFamily="18" charset="0"/>
                            <a:cs typeface="Times New Roman" panose="02020603050405020304" pitchFamily="18" charset="0"/>
                          </a:rPr>
                          <m:t>100</m:t>
                        </m:r>
                      </m:num>
                      <m:den>
                        <m:r>
                          <a:rPr lang="en-US" sz="3600" b="0" i="1" smtClean="0">
                            <a:latin typeface="Cambria Math" panose="02040503050406030204" pitchFamily="18" charset="0"/>
                            <a:cs typeface="Times New Roman" panose="02020603050405020304" pitchFamily="18" charset="0"/>
                          </a:rPr>
                          <m:t>1+</m:t>
                        </m:r>
                        <m:r>
                          <a:rPr lang="en-US" sz="3600" b="0" i="1" smtClean="0">
                            <a:latin typeface="Cambria Math" panose="02040503050406030204" pitchFamily="18" charset="0"/>
                            <a:cs typeface="Times New Roman" panose="02020603050405020304" pitchFamily="18" charset="0"/>
                          </a:rPr>
                          <m:t>𝑎𝑛𝑡𝑖𝑙𝑜𝑔</m:t>
                        </m:r>
                        <m:r>
                          <a:rPr lang="en-US" sz="3600" b="0" i="1" smtClean="0">
                            <a:latin typeface="Cambria Math" panose="02040503050406030204" pitchFamily="18" charset="0"/>
                            <a:cs typeface="Times New Roman" panose="02020603050405020304" pitchFamily="18" charset="0"/>
                          </a:rPr>
                          <m:t> (</m:t>
                        </m:r>
                        <m:r>
                          <m:rPr>
                            <m:nor/>
                          </m:rPr>
                          <a:rPr lang="en-US" sz="3600" b="0" i="0" smtClean="0">
                            <a:latin typeface="Cambria Math" panose="02040503050406030204" pitchFamily="18" charset="0"/>
                            <a:cs typeface="Times New Roman" panose="02020603050405020304" pitchFamily="18" charset="0"/>
                          </a:rPr>
                          <m:t>p</m:t>
                        </m:r>
                        <m:r>
                          <m:rPr>
                            <m:nor/>
                          </m:rPr>
                          <a:rPr lang="en-US"/>
                          <m:t>K</m:t>
                        </m:r>
                        <m:r>
                          <m:rPr>
                            <m:nor/>
                          </m:rPr>
                          <a:rPr lang="en-US" baseline="-25000"/>
                          <m:t>a</m:t>
                        </m:r>
                        <m:r>
                          <m:rPr>
                            <m:nor/>
                          </m:rPr>
                          <a:rPr lang="en-US"/>
                          <m:t>−</m:t>
                        </m:r>
                        <m:r>
                          <m:rPr>
                            <m:nor/>
                          </m:rPr>
                          <a:rPr lang="en-US" b="0" i="0" smtClean="0"/>
                          <m:t>p</m:t>
                        </m:r>
                        <m:r>
                          <m:rPr>
                            <m:nor/>
                          </m:rPr>
                          <a:rPr lang="en-US"/>
                          <m:t>H</m:t>
                        </m:r>
                        <m:r>
                          <m:rPr>
                            <m:nor/>
                          </m:rPr>
                          <a:rPr lang="en-US"/>
                          <m:t> </m:t>
                        </m:r>
                        <m:r>
                          <a:rPr lang="en-US" sz="3600" b="0" i="1" smtClean="0">
                            <a:latin typeface="Cambria Math" panose="02040503050406030204" pitchFamily="18" charset="0"/>
                            <a:cs typeface="Times New Roman" panose="020206030504050203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At </a:t>
                </a:r>
                <a:r>
                  <a:rPr lang="en-US" sz="3600" dirty="0">
                    <a:latin typeface="Times New Roman" panose="02020603050405020304" pitchFamily="18" charset="0"/>
                    <a:cs typeface="Times New Roman" panose="02020603050405020304" pitchFamily="18" charset="0"/>
                  </a:rPr>
                  <a:t>a point at which the pH is equal to the drug's pKa, equal amounts are present in the ionic and molecular </a:t>
                </a:r>
                <a:r>
                  <a:rPr lang="en-US" sz="3600" dirty="0" smtClean="0">
                    <a:latin typeface="Times New Roman" panose="02020603050405020304" pitchFamily="18" charset="0"/>
                    <a:cs typeface="Times New Roman" panose="02020603050405020304" pitchFamily="18" charset="0"/>
                  </a:rPr>
                  <a:t>forms.</a:t>
                </a:r>
              </a:p>
              <a:p>
                <a:pPr marL="0" indent="0" algn="just">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r="-1739" b="-4013"/>
                </a:stretch>
              </a:blipFill>
            </p:spPr>
            <p:txBody>
              <a:bodyPr/>
              <a:lstStyle/>
              <a:p>
                <a:r>
                  <a:rPr lang="en-US">
                    <a:noFill/>
                  </a:rPr>
                  <a:t> </a:t>
                </a:r>
              </a:p>
            </p:txBody>
          </p:sp>
        </mc:Fallback>
      </mc:AlternateContent>
    </p:spTree>
    <p:extLst>
      <p:ext uri="{BB962C8B-B14F-4D97-AF65-F5344CB8AC3E}">
        <p14:creationId xmlns:p14="http://schemas.microsoft.com/office/powerpoint/2010/main" val="26649113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471569"/>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Similarly for a weak basic </a:t>
                </a:r>
                <a:r>
                  <a:rPr lang="en-US" sz="3600" dirty="0" smtClean="0">
                    <a:latin typeface="Times New Roman" panose="02020603050405020304" pitchFamily="18" charset="0"/>
                    <a:cs typeface="Times New Roman" panose="02020603050405020304" pitchFamily="18" charset="0"/>
                  </a:rPr>
                  <a:t>drug</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%age ionization=</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100</m:t>
                        </m:r>
                      </m:num>
                      <m:den>
                        <m:r>
                          <a:rPr lang="en-US" sz="3600" i="1">
                            <a:latin typeface="Cambria Math" panose="02040503050406030204" pitchFamily="18" charset="0"/>
                            <a:cs typeface="Times New Roman" panose="02020603050405020304" pitchFamily="18" charset="0"/>
                          </a:rPr>
                          <m:t>1+</m:t>
                        </m:r>
                        <m:r>
                          <a:rPr lang="en-US" sz="3600" i="1">
                            <a:latin typeface="Cambria Math" panose="02040503050406030204" pitchFamily="18" charset="0"/>
                            <a:cs typeface="Times New Roman" panose="02020603050405020304" pitchFamily="18" charset="0"/>
                          </a:rPr>
                          <m:t>𝑎𝑛𝑡𝑖𝑙𝑜𝑔</m:t>
                        </m:r>
                        <m:r>
                          <a:rPr lang="en-US" sz="3600" i="1">
                            <a:latin typeface="Cambria Math" panose="02040503050406030204" pitchFamily="18" charset="0"/>
                            <a:cs typeface="Times New Roman" panose="02020603050405020304" pitchFamily="18" charset="0"/>
                          </a:rPr>
                          <m:t> (</m:t>
                        </m:r>
                        <m:r>
                          <m:rPr>
                            <m:nor/>
                          </m:rPr>
                          <a:rPr lang="en-US" sz="3600">
                            <a:latin typeface="Times New Roman" panose="02020603050405020304" pitchFamily="18" charset="0"/>
                            <a:cs typeface="Times New Roman" panose="02020603050405020304" pitchFamily="18" charset="0"/>
                          </a:rPr>
                          <m:t>pH</m:t>
                        </m:r>
                        <m:r>
                          <m:rPr>
                            <m:nor/>
                          </m:rPr>
                          <a:rPr lang="en-US" sz="360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pKw</m:t>
                        </m:r>
                        <m:r>
                          <m:rPr>
                            <m:nor/>
                          </m:rPr>
                          <a:rPr lang="en-US" sz="360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pKb</m:t>
                        </m:r>
                        <m:r>
                          <m:rPr>
                            <m:nor/>
                          </m:rPr>
                          <a:rPr lang="en-US" sz="3600">
                            <a:latin typeface="Times New Roman" panose="02020603050405020304" pitchFamily="18" charset="0"/>
                            <a:cs typeface="Times New Roman" panose="02020603050405020304" pitchFamily="18" charset="0"/>
                          </a:rPr>
                          <m:t> </m:t>
                        </m:r>
                        <m:r>
                          <a:rPr lang="en-US" sz="3600" i="1">
                            <a:latin typeface="Cambria Math" panose="02040503050406030204" pitchFamily="18" charset="0"/>
                            <a:cs typeface="Times New Roman" panose="020206030504050203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Calculate the percentage of cocaine existing as the free base in a solution of cocaine-Hcl at pH 4.5 and at pH 8.0. the pK</a:t>
                </a:r>
                <a:r>
                  <a:rPr lang="en-US" sz="3600" baseline="-25000" dirty="0" smtClean="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of cocaine is 5.6.</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471569"/>
              </a:xfrm>
              <a:blipFill>
                <a:blip r:embed="rId2"/>
                <a:stretch>
                  <a:fillRect l="-1797" t="-2899" r="-1739"/>
                </a:stretch>
              </a:blipFill>
            </p:spPr>
            <p:txBody>
              <a:bodyPr/>
              <a:lstStyle/>
              <a:p>
                <a:r>
                  <a:rPr lang="en-US">
                    <a:noFill/>
                  </a:rPr>
                  <a:t> </a:t>
                </a:r>
              </a:p>
            </p:txBody>
          </p:sp>
        </mc:Fallback>
      </mc:AlternateContent>
    </p:spTree>
    <p:extLst>
      <p:ext uri="{BB962C8B-B14F-4D97-AF65-F5344CB8AC3E}">
        <p14:creationId xmlns:p14="http://schemas.microsoft.com/office/powerpoint/2010/main" val="34932229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5394"/>
                <a:ext cx="10515600" cy="5878286"/>
              </a:xfrm>
            </p:spPr>
            <p:txBody>
              <a:bodyPr>
                <a:normAutofit lnSpcReduction="10000"/>
              </a:bodyPr>
              <a:lstStyle/>
              <a:p>
                <a:pPr marL="0" indent="0">
                  <a:buNone/>
                </a:pPr>
                <a:r>
                  <a:rPr lang="en-US" sz="3600" b="1" dirty="0" smtClean="0">
                    <a:latin typeface="Times New Roman" panose="02020603050405020304" pitchFamily="18" charset="0"/>
                    <a:cs typeface="Times New Roman" panose="02020603050405020304" pitchFamily="18" charset="0"/>
                  </a:rPr>
                  <a:t>At pH 4.5</a:t>
                </a:r>
              </a:p>
              <a:p>
                <a:pPr marL="0"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age ionization=</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100</m:t>
                        </m:r>
                      </m:num>
                      <m:den>
                        <m:r>
                          <a:rPr lang="en-US" sz="3600" i="1">
                            <a:latin typeface="Cambria Math" panose="02040503050406030204" pitchFamily="18" charset="0"/>
                            <a:cs typeface="Times New Roman" panose="02020603050405020304" pitchFamily="18" charset="0"/>
                          </a:rPr>
                          <m:t>1+</m:t>
                        </m:r>
                        <m:r>
                          <a:rPr lang="en-US" sz="3600" i="1">
                            <a:latin typeface="Cambria Math" panose="02040503050406030204" pitchFamily="18" charset="0"/>
                            <a:cs typeface="Times New Roman" panose="02020603050405020304" pitchFamily="18" charset="0"/>
                          </a:rPr>
                          <m:t>𝑎𝑛𝑡𝑖𝑙𝑜𝑔</m:t>
                        </m:r>
                        <m:r>
                          <a:rPr lang="en-US" sz="3600" i="1">
                            <a:latin typeface="Cambria Math" panose="02040503050406030204" pitchFamily="18" charset="0"/>
                            <a:cs typeface="Times New Roman" panose="02020603050405020304" pitchFamily="18" charset="0"/>
                          </a:rPr>
                          <m:t> (</m:t>
                        </m:r>
                        <m:r>
                          <m:rPr>
                            <m:nor/>
                          </m:rPr>
                          <a:rPr lang="en-US" sz="3600">
                            <a:latin typeface="Times New Roman" panose="02020603050405020304" pitchFamily="18" charset="0"/>
                            <a:cs typeface="Times New Roman" panose="02020603050405020304" pitchFamily="18" charset="0"/>
                          </a:rPr>
                          <m:t>pH</m:t>
                        </m:r>
                        <m:r>
                          <m:rPr>
                            <m:nor/>
                          </m:rPr>
                          <a:rPr lang="en-US" sz="360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pKw</m:t>
                        </m:r>
                        <m:r>
                          <m:rPr>
                            <m:nor/>
                          </m:rPr>
                          <a:rPr lang="en-US" sz="3600">
                            <a:latin typeface="Times New Roman" panose="02020603050405020304" pitchFamily="18" charset="0"/>
                            <a:cs typeface="Times New Roman" panose="02020603050405020304" pitchFamily="18" charset="0"/>
                          </a:rPr>
                          <m:t>+</m:t>
                        </m:r>
                        <m:r>
                          <m:rPr>
                            <m:nor/>
                          </m:rPr>
                          <a:rPr lang="en-US" sz="3600">
                            <a:latin typeface="Times New Roman" panose="02020603050405020304" pitchFamily="18" charset="0"/>
                            <a:cs typeface="Times New Roman" panose="02020603050405020304" pitchFamily="18" charset="0"/>
                          </a:rPr>
                          <m:t>pKb</m:t>
                        </m:r>
                        <m:r>
                          <m:rPr>
                            <m:nor/>
                          </m:rPr>
                          <a:rPr lang="en-US" sz="3600">
                            <a:latin typeface="Times New Roman" panose="02020603050405020304" pitchFamily="18" charset="0"/>
                            <a:cs typeface="Times New Roman" panose="02020603050405020304" pitchFamily="18" charset="0"/>
                          </a:rPr>
                          <m:t> </m:t>
                        </m:r>
                        <m:r>
                          <a:rPr lang="en-US" sz="3600" i="1">
                            <a:latin typeface="Cambria Math" panose="02040503050406030204" pitchFamily="18" charset="0"/>
                            <a:cs typeface="Times New Roman" panose="02020603050405020304" pitchFamily="18" charset="0"/>
                          </a:rPr>
                          <m:t>)</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age ionization=</a:t>
                </a:r>
                <a14:m>
                  <m:oMath xmlns:m="http://schemas.openxmlformats.org/officeDocument/2006/math">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100</m:t>
                        </m:r>
                      </m:num>
                      <m:den>
                        <m:r>
                          <a:rPr lang="en-US" sz="3600" i="1">
                            <a:latin typeface="Cambria Math" panose="02040503050406030204" pitchFamily="18" charset="0"/>
                            <a:cs typeface="Times New Roman" panose="02020603050405020304" pitchFamily="18" charset="0"/>
                          </a:rPr>
                          <m:t>1+</m:t>
                        </m:r>
                        <m:r>
                          <a:rPr lang="en-US" sz="3600" i="1">
                            <a:latin typeface="Cambria Math" panose="02040503050406030204" pitchFamily="18" charset="0"/>
                            <a:cs typeface="Times New Roman" panose="02020603050405020304" pitchFamily="18" charset="0"/>
                          </a:rPr>
                          <m:t>𝑎𝑛𝑡𝑖𝑙𝑜𝑔</m:t>
                        </m:r>
                        <m:r>
                          <a:rPr lang="en-US" sz="3600" i="1">
                            <a:latin typeface="Cambria Math" panose="02040503050406030204" pitchFamily="18" charset="0"/>
                            <a:cs typeface="Times New Roman" panose="02020603050405020304" pitchFamily="18" charset="0"/>
                          </a:rPr>
                          <m:t> (</m:t>
                        </m:r>
                        <m:r>
                          <m:rPr>
                            <m:nor/>
                          </m:rPr>
                          <a:rPr lang="en-US" sz="3600" b="0" i="0" smtClean="0">
                            <a:latin typeface="Cambria Math" panose="02040503050406030204" pitchFamily="18" charset="0"/>
                            <a:cs typeface="Times New Roman" panose="02020603050405020304" pitchFamily="18" charset="0"/>
                          </a:rPr>
                          <m:t>4.5</m:t>
                        </m:r>
                        <m:r>
                          <m:rPr>
                            <m:nor/>
                          </m:rPr>
                          <a:rPr lang="en-US" sz="360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14+5.6)</m:t>
                        </m:r>
                      </m:den>
                    </m:f>
                  </m:oMath>
                </a14:m>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age ionization</a:t>
                </a:r>
                <a:r>
                  <a:rPr lang="en-US" sz="3600" dirty="0" smtClean="0">
                    <a:latin typeface="Times New Roman" panose="02020603050405020304" pitchFamily="18" charset="0"/>
                    <a:cs typeface="Times New Roman" panose="02020603050405020304" pitchFamily="18" charset="0"/>
                  </a:rPr>
                  <a:t>= 100/1.000126</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age </a:t>
                </a:r>
                <a:r>
                  <a:rPr lang="en-US" sz="3600" dirty="0" smtClean="0">
                    <a:latin typeface="Times New Roman" panose="02020603050405020304" pitchFamily="18" charset="0"/>
                    <a:cs typeface="Times New Roman" panose="02020603050405020304" pitchFamily="18" charset="0"/>
                  </a:rPr>
                  <a:t>ionization=99.99%</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%age existing as cocaine base=0.01%</a:t>
                </a:r>
              </a:p>
              <a:p>
                <a:pPr marL="0" indent="0">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5394"/>
                <a:ext cx="10515600" cy="5878286"/>
              </a:xfrm>
              <a:blipFill>
                <a:blip r:embed="rId2"/>
                <a:stretch>
                  <a:fillRect l="-1797" t="-3631"/>
                </a:stretch>
              </a:blipFill>
            </p:spPr>
            <p:txBody>
              <a:bodyPr/>
              <a:lstStyle/>
              <a:p>
                <a:r>
                  <a:rPr lang="en-US">
                    <a:noFill/>
                  </a:rPr>
                  <a:t> </a:t>
                </a:r>
              </a:p>
            </p:txBody>
          </p:sp>
        </mc:Fallback>
      </mc:AlternateContent>
    </p:spTree>
    <p:extLst>
      <p:ext uri="{BB962C8B-B14F-4D97-AF65-F5344CB8AC3E}">
        <p14:creationId xmlns:p14="http://schemas.microsoft.com/office/powerpoint/2010/main" val="3053013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5747</Words>
  <Application>Microsoft Office PowerPoint</Application>
  <PresentationFormat>Widescreen</PresentationFormat>
  <Paragraphs>531</Paragraphs>
  <Slides>104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303</cp:revision>
  <dcterms:created xsi:type="dcterms:W3CDTF">2019-02-04T07:12:26Z</dcterms:created>
  <dcterms:modified xsi:type="dcterms:W3CDTF">2020-01-06T05:39:25Z</dcterms:modified>
</cp:coreProperties>
</file>